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6" r:id="rId5"/>
    <p:sldId id="261" r:id="rId6"/>
    <p:sldId id="274" r:id="rId7"/>
    <p:sldId id="273" r:id="rId8"/>
    <p:sldId id="268" r:id="rId9"/>
    <p:sldId id="269" r:id="rId10"/>
    <p:sldId id="259" r:id="rId11"/>
    <p:sldId id="258" r:id="rId12"/>
    <p:sldId id="264" r:id="rId13"/>
    <p:sldId id="263" r:id="rId14"/>
    <p:sldId id="267" r:id="rId15"/>
    <p:sldId id="270" r:id="rId16"/>
    <p:sldId id="265"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C4A6D-30ED-4FC2-BD9A-CF6BC5943F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C6C643-94B6-4827-88E4-AFDD807101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5B426C-6ABF-4032-8CD2-A131FF71C68F}"/>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5" name="Footer Placeholder 4">
            <a:extLst>
              <a:ext uri="{FF2B5EF4-FFF2-40B4-BE49-F238E27FC236}">
                <a16:creationId xmlns:a16="http://schemas.microsoft.com/office/drawing/2014/main" id="{D73CE755-2D6F-47DF-BD09-75D21A746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BA1DC6-0CB8-4A86-B544-8CADB1EB3FFF}"/>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1969496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DCF0-421E-44A7-A9C5-EF4889DBE94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887E08-F29A-406A-AF40-76329F52C0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77B206-5C81-4D52-A36A-52A3CFF28BD4}"/>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5" name="Footer Placeholder 4">
            <a:extLst>
              <a:ext uri="{FF2B5EF4-FFF2-40B4-BE49-F238E27FC236}">
                <a16:creationId xmlns:a16="http://schemas.microsoft.com/office/drawing/2014/main" id="{2E13D463-3D75-4FCD-94A7-1164D58C68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8B779-BAB5-4815-BF0B-B63D1E8B96DC}"/>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884558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3DFE99-A219-48E5-BAA0-367BC7C0F6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224C22-3479-4C7A-A166-AFF9648E50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27CAC-1CD7-47C5-BDB1-0B28CE2CD714}"/>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5" name="Footer Placeholder 4">
            <a:extLst>
              <a:ext uri="{FF2B5EF4-FFF2-40B4-BE49-F238E27FC236}">
                <a16:creationId xmlns:a16="http://schemas.microsoft.com/office/drawing/2014/main" id="{E1E587B4-1226-45DB-950B-084FDDBD5F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9F3C04-5C58-4B51-B664-8368E8553C7E}"/>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153666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F660-C27B-4AD7-AA6F-FD1594E4CF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F7227E-104E-4B43-9DB5-B1EBE9B382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7F41DC-6519-4114-B52B-7B3EBB1957D2}"/>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5" name="Footer Placeholder 4">
            <a:extLst>
              <a:ext uri="{FF2B5EF4-FFF2-40B4-BE49-F238E27FC236}">
                <a16:creationId xmlns:a16="http://schemas.microsoft.com/office/drawing/2014/main" id="{D5D970E0-023E-4041-8ACA-3CCE418E13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C7570D-30B5-41FA-BF45-457C491A1B84}"/>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924804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9D255-BA72-4B14-A80A-62C31A27DD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500998-2BE1-4906-8AB4-F6EB36A0E8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2A7AF6-0280-466F-9940-B78C6032A996}"/>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5" name="Footer Placeholder 4">
            <a:extLst>
              <a:ext uri="{FF2B5EF4-FFF2-40B4-BE49-F238E27FC236}">
                <a16:creationId xmlns:a16="http://schemas.microsoft.com/office/drawing/2014/main" id="{D27658B9-3D7D-4183-83F3-4E0C976118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7B6F07-1F13-425F-8474-9C458E054D04}"/>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980439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6A56-FE95-4CCD-A035-CA1B53B657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544DF2-0170-4A0E-83F7-B360C29269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21BD1F-E5C9-49C2-861E-F56A1CEF9D5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842E51-CFB7-42B4-A4D7-2968A74963F1}"/>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6" name="Footer Placeholder 5">
            <a:extLst>
              <a:ext uri="{FF2B5EF4-FFF2-40B4-BE49-F238E27FC236}">
                <a16:creationId xmlns:a16="http://schemas.microsoft.com/office/drawing/2014/main" id="{FD5BB7B9-301B-49D3-96C4-60204489F8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5C1B99-7C9E-4CBF-9B5E-C42928ADE5F4}"/>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306774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8B1E5-5394-46C6-B4DA-E81BE4646C8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C5D05F-3F96-495E-B7D9-74826F12B4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718F7A-B9F0-4E3F-A890-7596F1D319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28B25E-2415-4DCB-8C7E-1C2A5E1A17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0622E1-CFF6-4D49-9ADE-1C0D63C449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007D49A-5AF2-407B-A5B9-D12D9445998B}"/>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8" name="Footer Placeholder 7">
            <a:extLst>
              <a:ext uri="{FF2B5EF4-FFF2-40B4-BE49-F238E27FC236}">
                <a16:creationId xmlns:a16="http://schemas.microsoft.com/office/drawing/2014/main" id="{35906625-F75C-4139-8BEE-851F873D6D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01BBE68-E069-4168-AEFA-DC65B0B4CD61}"/>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2802292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0769-1CBA-42B1-8322-C3BCFF7526E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7A1D72-1327-434B-91AD-19D7994DD757}"/>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4" name="Footer Placeholder 3">
            <a:extLst>
              <a:ext uri="{FF2B5EF4-FFF2-40B4-BE49-F238E27FC236}">
                <a16:creationId xmlns:a16="http://schemas.microsoft.com/office/drawing/2014/main" id="{8B24DC32-CD8C-4BF3-86EB-E7C744CCB7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0C0755-6CA2-411D-9347-E145580B1A70}"/>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2201903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D033D-7416-4627-AE5C-4A37AC0CCDCC}"/>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3" name="Footer Placeholder 2">
            <a:extLst>
              <a:ext uri="{FF2B5EF4-FFF2-40B4-BE49-F238E27FC236}">
                <a16:creationId xmlns:a16="http://schemas.microsoft.com/office/drawing/2014/main" id="{68CBEE16-EE20-411C-8BEB-1B5B918ED0F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BD97EF-A064-4B61-80D1-AEC88D176DF1}"/>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246831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7F92-A9D1-4AD4-A991-FA32A4B41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FF573F-1424-4803-9EF2-901F05700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17245D2-C87E-4480-B77E-69A553032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EAE284-E3A5-4CB4-87FD-040AE00B1E2E}"/>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6" name="Footer Placeholder 5">
            <a:extLst>
              <a:ext uri="{FF2B5EF4-FFF2-40B4-BE49-F238E27FC236}">
                <a16:creationId xmlns:a16="http://schemas.microsoft.com/office/drawing/2014/main" id="{6A7D889B-AD3B-47FE-BE2D-475A215F57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DCD458-6E6F-47B4-9E75-1223CABEBF6A}"/>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3842695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7D1B-0111-401C-96A9-DD3DA9A303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C3BF6F-5156-4A85-8DF7-163C91081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7483F2-B265-400F-BFD4-5F5E56B9F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622BC9-33B8-477A-AB4E-F69030FB33FA}"/>
              </a:ext>
            </a:extLst>
          </p:cNvPr>
          <p:cNvSpPr>
            <a:spLocks noGrp="1"/>
          </p:cNvSpPr>
          <p:nvPr>
            <p:ph type="dt" sz="half" idx="10"/>
          </p:nvPr>
        </p:nvSpPr>
        <p:spPr/>
        <p:txBody>
          <a:bodyPr/>
          <a:lstStyle/>
          <a:p>
            <a:fld id="{8AD5E963-1EEB-4FF4-8632-B98D66FF73BB}" type="datetimeFigureOut">
              <a:rPr lang="en-GB" smtClean="0"/>
              <a:t>23/11/2021</a:t>
            </a:fld>
            <a:endParaRPr lang="en-GB"/>
          </a:p>
        </p:txBody>
      </p:sp>
      <p:sp>
        <p:nvSpPr>
          <p:cNvPr id="6" name="Footer Placeholder 5">
            <a:extLst>
              <a:ext uri="{FF2B5EF4-FFF2-40B4-BE49-F238E27FC236}">
                <a16:creationId xmlns:a16="http://schemas.microsoft.com/office/drawing/2014/main" id="{AA3E2224-31FD-4F93-A27D-B90B3A4031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014852-CAFA-4617-8845-1639EF6E99D4}"/>
              </a:ext>
            </a:extLst>
          </p:cNvPr>
          <p:cNvSpPr>
            <a:spLocks noGrp="1"/>
          </p:cNvSpPr>
          <p:nvPr>
            <p:ph type="sldNum" sz="quarter" idx="12"/>
          </p:nvPr>
        </p:nvSpPr>
        <p:spPr/>
        <p:txBody>
          <a:bodyPr/>
          <a:lstStyle/>
          <a:p>
            <a:fld id="{3EC329E8-5F57-4081-8784-D68CB22157CF}" type="slidenum">
              <a:rPr lang="en-GB" smtClean="0"/>
              <a:t>‹#›</a:t>
            </a:fld>
            <a:endParaRPr lang="en-GB"/>
          </a:p>
        </p:txBody>
      </p:sp>
    </p:spTree>
    <p:extLst>
      <p:ext uri="{BB962C8B-B14F-4D97-AF65-F5344CB8AC3E}">
        <p14:creationId xmlns:p14="http://schemas.microsoft.com/office/powerpoint/2010/main" val="300173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3D30EF-57C3-4768-98D0-88382ACA21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0BA42A-C72C-465B-AD90-6160127DDC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B0EA2-20D8-47F2-86A7-C424CBB78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5E963-1EEB-4FF4-8632-B98D66FF73BB}" type="datetimeFigureOut">
              <a:rPr lang="en-GB" smtClean="0"/>
              <a:t>23/11/2021</a:t>
            </a:fld>
            <a:endParaRPr lang="en-GB"/>
          </a:p>
        </p:txBody>
      </p:sp>
      <p:sp>
        <p:nvSpPr>
          <p:cNvPr id="5" name="Footer Placeholder 4">
            <a:extLst>
              <a:ext uri="{FF2B5EF4-FFF2-40B4-BE49-F238E27FC236}">
                <a16:creationId xmlns:a16="http://schemas.microsoft.com/office/drawing/2014/main" id="{AE9E065D-56D0-4B5C-BB8C-73592B9326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7613CE-74CE-48C9-AA05-B9A2FBB81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329E8-5F57-4081-8784-D68CB22157CF}" type="slidenum">
              <a:rPr lang="en-GB" smtClean="0"/>
              <a:t>‹#›</a:t>
            </a:fld>
            <a:endParaRPr lang="en-GB"/>
          </a:p>
        </p:txBody>
      </p:sp>
    </p:spTree>
    <p:extLst>
      <p:ext uri="{BB962C8B-B14F-4D97-AF65-F5344CB8AC3E}">
        <p14:creationId xmlns:p14="http://schemas.microsoft.com/office/powerpoint/2010/main" val="137155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12.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hyperlink" Target="https://creativecommons.org/licenses/by-nc-nd/3.0/" TargetMode="Externa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hyperlink" Target="https://www.deviantart.com/mirveka/art/Cartoon-Bat-711588329" TargetMode="External"/><Relationship Id="rId5" Type="http://schemas.openxmlformats.org/officeDocument/2006/relationships/image" Target="../media/image28.jpeg"/><Relationship Id="rId10" Type="http://schemas.openxmlformats.org/officeDocument/2006/relationships/image" Target="../media/image32.png"/><Relationship Id="rId4" Type="http://schemas.openxmlformats.org/officeDocument/2006/relationships/image" Target="../media/image27.jpeg"/><Relationship Id="rId9" Type="http://schemas.openxmlformats.org/officeDocument/2006/relationships/hyperlink" Target="https://openclipart.org/detail/17991/Bat%201"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B002-EA28-459D-A060-B158A53AEBA3}"/>
              </a:ext>
            </a:extLst>
          </p:cNvPr>
          <p:cNvSpPr>
            <a:spLocks noGrp="1"/>
          </p:cNvSpPr>
          <p:nvPr>
            <p:ph type="ctrTitle"/>
          </p:nvPr>
        </p:nvSpPr>
        <p:spPr/>
        <p:txBody>
          <a:bodyPr/>
          <a:lstStyle/>
          <a:p>
            <a:r>
              <a:rPr lang="en-GB" dirty="0"/>
              <a:t>We have been learning about….</a:t>
            </a:r>
          </a:p>
        </p:txBody>
      </p:sp>
      <p:sp>
        <p:nvSpPr>
          <p:cNvPr id="3" name="Subtitle 2">
            <a:extLst>
              <a:ext uri="{FF2B5EF4-FFF2-40B4-BE49-F238E27FC236}">
                <a16:creationId xmlns:a16="http://schemas.microsoft.com/office/drawing/2014/main" id="{0AD1AA40-C878-4189-8470-F3DB495417CF}"/>
              </a:ext>
            </a:extLst>
          </p:cNvPr>
          <p:cNvSpPr>
            <a:spLocks noGrp="1"/>
          </p:cNvSpPr>
          <p:nvPr>
            <p:ph type="subTitle" idx="1"/>
          </p:nvPr>
        </p:nvSpPr>
        <p:spPr/>
        <p:txBody>
          <a:bodyPr/>
          <a:lstStyle/>
          <a:p>
            <a:endParaRPr lang="en-GB" dirty="0"/>
          </a:p>
          <a:p>
            <a:endParaRPr lang="en-GB" dirty="0"/>
          </a:p>
          <a:p>
            <a:r>
              <a:rPr lang="en-GB" dirty="0"/>
              <a:t>19/11/21</a:t>
            </a:r>
          </a:p>
        </p:txBody>
      </p:sp>
    </p:spTree>
    <p:extLst>
      <p:ext uri="{BB962C8B-B14F-4D97-AF65-F5344CB8AC3E}">
        <p14:creationId xmlns:p14="http://schemas.microsoft.com/office/powerpoint/2010/main" val="1682293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67A9C3-2B77-4BE0-A2E9-6DBF250FA7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2593" y="582136"/>
            <a:ext cx="1935122" cy="1451341"/>
          </a:xfrm>
          <a:prstGeom prst="rect">
            <a:avLst/>
          </a:prstGeom>
        </p:spPr>
      </p:pic>
      <p:pic>
        <p:nvPicPr>
          <p:cNvPr id="7" name="Picture 6">
            <a:extLst>
              <a:ext uri="{FF2B5EF4-FFF2-40B4-BE49-F238E27FC236}">
                <a16:creationId xmlns:a16="http://schemas.microsoft.com/office/drawing/2014/main" id="{1A748037-1704-4AA1-9FED-CD67E50B4EF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5400000">
            <a:off x="8939699" y="1199199"/>
            <a:ext cx="3615069" cy="1897163"/>
          </a:xfrm>
          <a:prstGeom prst="rect">
            <a:avLst/>
          </a:prstGeom>
        </p:spPr>
      </p:pic>
      <p:pic>
        <p:nvPicPr>
          <p:cNvPr id="9" name="Picture 8">
            <a:extLst>
              <a:ext uri="{FF2B5EF4-FFF2-40B4-BE49-F238E27FC236}">
                <a16:creationId xmlns:a16="http://schemas.microsoft.com/office/drawing/2014/main" id="{243BE532-648A-4504-8E4A-6670C6703DD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5400000">
            <a:off x="1163875" y="1281617"/>
            <a:ext cx="3248250" cy="1365506"/>
          </a:xfrm>
          <a:prstGeom prst="rect">
            <a:avLst/>
          </a:prstGeom>
        </p:spPr>
      </p:pic>
      <p:pic>
        <p:nvPicPr>
          <p:cNvPr id="11" name="Picture 10">
            <a:extLst>
              <a:ext uri="{FF2B5EF4-FFF2-40B4-BE49-F238E27FC236}">
                <a16:creationId xmlns:a16="http://schemas.microsoft.com/office/drawing/2014/main" id="{259C2CB6-8B9B-440F-9651-749C1C37808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5400000">
            <a:off x="2838204" y="1292215"/>
            <a:ext cx="3269446" cy="1365506"/>
          </a:xfrm>
          <a:prstGeom prst="rect">
            <a:avLst/>
          </a:prstGeom>
        </p:spPr>
      </p:pic>
      <p:pic>
        <p:nvPicPr>
          <p:cNvPr id="13" name="Picture 12">
            <a:extLst>
              <a:ext uri="{FF2B5EF4-FFF2-40B4-BE49-F238E27FC236}">
                <a16:creationId xmlns:a16="http://schemas.microsoft.com/office/drawing/2014/main" id="{D31264F2-E620-4193-A261-A2CE61900A1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5400000">
            <a:off x="5227800" y="587545"/>
            <a:ext cx="2434855" cy="1940254"/>
          </a:xfrm>
          <a:prstGeom prst="rect">
            <a:avLst/>
          </a:prstGeom>
        </p:spPr>
      </p:pic>
      <p:pic>
        <p:nvPicPr>
          <p:cNvPr id="15" name="Picture 14">
            <a:extLst>
              <a:ext uri="{FF2B5EF4-FFF2-40B4-BE49-F238E27FC236}">
                <a16:creationId xmlns:a16="http://schemas.microsoft.com/office/drawing/2014/main" id="{71C24CCF-201C-456C-9B82-F3011781C57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9287110" y="4157697"/>
            <a:ext cx="2384158" cy="1966671"/>
          </a:xfrm>
          <a:prstGeom prst="rect">
            <a:avLst/>
          </a:prstGeom>
        </p:spPr>
      </p:pic>
      <p:pic>
        <p:nvPicPr>
          <p:cNvPr id="17" name="Picture 16">
            <a:extLst>
              <a:ext uri="{FF2B5EF4-FFF2-40B4-BE49-F238E27FC236}">
                <a16:creationId xmlns:a16="http://schemas.microsoft.com/office/drawing/2014/main" id="{55775354-8BE1-4F9A-AEBA-9CD7B6F3E4F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rot="5400000">
            <a:off x="6952815" y="1116879"/>
            <a:ext cx="3088755" cy="1524835"/>
          </a:xfrm>
          <a:prstGeom prst="rect">
            <a:avLst/>
          </a:prstGeom>
        </p:spPr>
      </p:pic>
      <p:pic>
        <p:nvPicPr>
          <p:cNvPr id="19" name="Picture 18">
            <a:extLst>
              <a:ext uri="{FF2B5EF4-FFF2-40B4-BE49-F238E27FC236}">
                <a16:creationId xmlns:a16="http://schemas.microsoft.com/office/drawing/2014/main" id="{A46029AD-0B79-4E1E-B418-83B3B28AD66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321774" y="2522761"/>
            <a:ext cx="1464051" cy="2048024"/>
          </a:xfrm>
          <a:prstGeom prst="rect">
            <a:avLst/>
          </a:prstGeom>
        </p:spPr>
      </p:pic>
      <p:pic>
        <p:nvPicPr>
          <p:cNvPr id="21" name="Picture 20">
            <a:extLst>
              <a:ext uri="{FF2B5EF4-FFF2-40B4-BE49-F238E27FC236}">
                <a16:creationId xmlns:a16="http://schemas.microsoft.com/office/drawing/2014/main" id="{2F51C568-52E4-4AD0-80BE-73549840F64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2095535" y="3955315"/>
            <a:ext cx="2198387" cy="2169053"/>
          </a:xfrm>
          <a:prstGeom prst="rect">
            <a:avLst/>
          </a:prstGeom>
        </p:spPr>
      </p:pic>
      <p:pic>
        <p:nvPicPr>
          <p:cNvPr id="23" name="Picture 22">
            <a:extLst>
              <a:ext uri="{FF2B5EF4-FFF2-40B4-BE49-F238E27FC236}">
                <a16:creationId xmlns:a16="http://schemas.microsoft.com/office/drawing/2014/main" id="{D4F5B4F9-E003-454D-A88C-C1B3063A3A27}"/>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5412608" y="2936062"/>
            <a:ext cx="2002747" cy="3269446"/>
          </a:xfrm>
          <a:prstGeom prst="rect">
            <a:avLst/>
          </a:prstGeom>
        </p:spPr>
      </p:pic>
      <p:pic>
        <p:nvPicPr>
          <p:cNvPr id="25" name="Picture 24">
            <a:extLst>
              <a:ext uri="{FF2B5EF4-FFF2-40B4-BE49-F238E27FC236}">
                <a16:creationId xmlns:a16="http://schemas.microsoft.com/office/drawing/2014/main" id="{D32FC1E0-C18B-4C8E-B607-71A3038DE6C3}"/>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rot="5400000">
            <a:off x="7109816" y="4213453"/>
            <a:ext cx="2535873" cy="1285958"/>
          </a:xfrm>
          <a:prstGeom prst="rect">
            <a:avLst/>
          </a:prstGeom>
        </p:spPr>
      </p:pic>
      <p:sp>
        <p:nvSpPr>
          <p:cNvPr id="2" name="TextBox 1">
            <a:extLst>
              <a:ext uri="{FF2B5EF4-FFF2-40B4-BE49-F238E27FC236}">
                <a16:creationId xmlns:a16="http://schemas.microsoft.com/office/drawing/2014/main" id="{CC0724A2-6725-4851-8E91-DAD4109CE96B}"/>
              </a:ext>
            </a:extLst>
          </p:cNvPr>
          <p:cNvSpPr txBox="1"/>
          <p:nvPr/>
        </p:nvSpPr>
        <p:spPr>
          <a:xfrm>
            <a:off x="334483" y="4757530"/>
            <a:ext cx="1441632" cy="1200329"/>
          </a:xfrm>
          <a:prstGeom prst="rect">
            <a:avLst/>
          </a:prstGeom>
          <a:noFill/>
        </p:spPr>
        <p:txBody>
          <a:bodyPr wrap="square" rtlCol="0">
            <a:spAutoFit/>
          </a:bodyPr>
          <a:lstStyle/>
          <a:p>
            <a:r>
              <a:rPr lang="en-GB" dirty="0"/>
              <a:t>Amazing climbing and balancing in PE.</a:t>
            </a:r>
          </a:p>
        </p:txBody>
      </p:sp>
    </p:spTree>
    <p:extLst>
      <p:ext uri="{BB962C8B-B14F-4D97-AF65-F5344CB8AC3E}">
        <p14:creationId xmlns:p14="http://schemas.microsoft.com/office/powerpoint/2010/main" val="558418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4F96B4-F476-427B-B57D-D078659348B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5400000">
            <a:off x="9349734" y="992547"/>
            <a:ext cx="2849526" cy="1544922"/>
          </a:xfrm>
          <a:prstGeom prst="rect">
            <a:avLst/>
          </a:prstGeom>
        </p:spPr>
      </p:pic>
      <p:pic>
        <p:nvPicPr>
          <p:cNvPr id="5" name="Picture 4">
            <a:extLst>
              <a:ext uri="{FF2B5EF4-FFF2-40B4-BE49-F238E27FC236}">
                <a16:creationId xmlns:a16="http://schemas.microsoft.com/office/drawing/2014/main" id="{8EE6D8A9-989E-4C4C-82AF-96FD6AE9B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2" y="653019"/>
            <a:ext cx="2502195" cy="1876646"/>
          </a:xfrm>
          <a:prstGeom prst="rect">
            <a:avLst/>
          </a:prstGeom>
        </p:spPr>
      </p:pic>
      <p:pic>
        <p:nvPicPr>
          <p:cNvPr id="9" name="Picture 8">
            <a:extLst>
              <a:ext uri="{FF2B5EF4-FFF2-40B4-BE49-F238E27FC236}">
                <a16:creationId xmlns:a16="http://schemas.microsoft.com/office/drawing/2014/main" id="{EAAA88BF-94F2-4C24-8D7A-D4F68C9D5B4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5400000">
            <a:off x="1651813" y="1133919"/>
            <a:ext cx="3359889" cy="1772540"/>
          </a:xfrm>
          <a:prstGeom prst="rect">
            <a:avLst/>
          </a:prstGeom>
        </p:spPr>
      </p:pic>
      <p:pic>
        <p:nvPicPr>
          <p:cNvPr id="15" name="Picture 14">
            <a:extLst>
              <a:ext uri="{FF2B5EF4-FFF2-40B4-BE49-F238E27FC236}">
                <a16:creationId xmlns:a16="http://schemas.microsoft.com/office/drawing/2014/main" id="{0E3F6FD3-3B21-4F66-8DD9-EDFDF480346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5400000">
            <a:off x="3492418" y="1293029"/>
            <a:ext cx="3423686" cy="1461419"/>
          </a:xfrm>
          <a:prstGeom prst="rect">
            <a:avLst/>
          </a:prstGeom>
        </p:spPr>
      </p:pic>
      <p:pic>
        <p:nvPicPr>
          <p:cNvPr id="17" name="Picture 16">
            <a:extLst>
              <a:ext uri="{FF2B5EF4-FFF2-40B4-BE49-F238E27FC236}">
                <a16:creationId xmlns:a16="http://schemas.microsoft.com/office/drawing/2014/main" id="{9770E2C8-9129-4699-8362-C71755EA24B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5400000">
            <a:off x="5718792" y="878480"/>
            <a:ext cx="3359890" cy="2283419"/>
          </a:xfrm>
          <a:prstGeom prst="rect">
            <a:avLst/>
          </a:prstGeom>
        </p:spPr>
      </p:pic>
      <p:pic>
        <p:nvPicPr>
          <p:cNvPr id="21" name="Picture 20">
            <a:extLst>
              <a:ext uri="{FF2B5EF4-FFF2-40B4-BE49-F238E27FC236}">
                <a16:creationId xmlns:a16="http://schemas.microsoft.com/office/drawing/2014/main" id="{D3D865F2-D891-4D00-82BA-49C83FFA02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1631" y="3491456"/>
            <a:ext cx="2413486" cy="1810115"/>
          </a:xfrm>
          <a:prstGeom prst="rect">
            <a:avLst/>
          </a:prstGeom>
        </p:spPr>
      </p:pic>
      <p:pic>
        <p:nvPicPr>
          <p:cNvPr id="23" name="Picture 22">
            <a:extLst>
              <a:ext uri="{FF2B5EF4-FFF2-40B4-BE49-F238E27FC236}">
                <a16:creationId xmlns:a16="http://schemas.microsoft.com/office/drawing/2014/main" id="{51799421-25C9-4A13-996D-4025FC33DA7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6829688" y="3872384"/>
            <a:ext cx="4717270" cy="2413488"/>
          </a:xfrm>
          <a:prstGeom prst="rect">
            <a:avLst/>
          </a:prstGeom>
        </p:spPr>
      </p:pic>
      <p:pic>
        <p:nvPicPr>
          <p:cNvPr id="25" name="Picture 24">
            <a:extLst>
              <a:ext uri="{FF2B5EF4-FFF2-40B4-BE49-F238E27FC236}">
                <a16:creationId xmlns:a16="http://schemas.microsoft.com/office/drawing/2014/main" id="{6F0D8272-14F3-4D84-B690-3EF0398790D3}"/>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rot="5400000">
            <a:off x="1802407" y="4515464"/>
            <a:ext cx="2817621" cy="1531462"/>
          </a:xfrm>
          <a:prstGeom prst="rect">
            <a:avLst/>
          </a:prstGeom>
        </p:spPr>
      </p:pic>
    </p:spTree>
    <p:extLst>
      <p:ext uri="{BB962C8B-B14F-4D97-AF65-F5344CB8AC3E}">
        <p14:creationId xmlns:p14="http://schemas.microsoft.com/office/powerpoint/2010/main" val="416704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A2D11-CA15-4324-B468-EE537FF5DC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641571">
            <a:off x="119839" y="695324"/>
            <a:ext cx="2486248" cy="1864686"/>
          </a:xfrm>
          <a:prstGeom prst="rect">
            <a:avLst/>
          </a:prstGeom>
        </p:spPr>
      </p:pic>
      <p:pic>
        <p:nvPicPr>
          <p:cNvPr id="5" name="Picture 4">
            <a:extLst>
              <a:ext uri="{FF2B5EF4-FFF2-40B4-BE49-F238E27FC236}">
                <a16:creationId xmlns:a16="http://schemas.microsoft.com/office/drawing/2014/main" id="{B6AD5698-603E-4CD1-A1D7-C506B41BF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38298">
            <a:off x="7789" y="4272029"/>
            <a:ext cx="2486249" cy="1864687"/>
          </a:xfrm>
          <a:prstGeom prst="rect">
            <a:avLst/>
          </a:prstGeom>
        </p:spPr>
      </p:pic>
      <p:pic>
        <p:nvPicPr>
          <p:cNvPr id="7" name="Picture 6">
            <a:extLst>
              <a:ext uri="{FF2B5EF4-FFF2-40B4-BE49-F238E27FC236}">
                <a16:creationId xmlns:a16="http://schemas.microsoft.com/office/drawing/2014/main" id="{415D998C-9297-438D-9673-60527BC42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98924">
            <a:off x="2041359" y="721284"/>
            <a:ext cx="2486249" cy="1864687"/>
          </a:xfrm>
          <a:prstGeom prst="rect">
            <a:avLst/>
          </a:prstGeom>
        </p:spPr>
      </p:pic>
      <p:pic>
        <p:nvPicPr>
          <p:cNvPr id="9" name="Picture 8">
            <a:extLst>
              <a:ext uri="{FF2B5EF4-FFF2-40B4-BE49-F238E27FC236}">
                <a16:creationId xmlns:a16="http://schemas.microsoft.com/office/drawing/2014/main" id="{CD807B18-4923-49E2-9B85-92923D3883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650256">
            <a:off x="3946657" y="502027"/>
            <a:ext cx="2486251" cy="1864688"/>
          </a:xfrm>
          <a:prstGeom prst="rect">
            <a:avLst/>
          </a:prstGeom>
        </p:spPr>
      </p:pic>
      <p:pic>
        <p:nvPicPr>
          <p:cNvPr id="11" name="Picture 10">
            <a:extLst>
              <a:ext uri="{FF2B5EF4-FFF2-40B4-BE49-F238E27FC236}">
                <a16:creationId xmlns:a16="http://schemas.microsoft.com/office/drawing/2014/main" id="{AA3C1E67-6D99-48CE-B219-C3D80BACF3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15762180">
            <a:off x="1925428" y="4244493"/>
            <a:ext cx="2486249" cy="2005882"/>
          </a:xfrm>
          <a:prstGeom prst="rect">
            <a:avLst/>
          </a:prstGeom>
        </p:spPr>
      </p:pic>
      <p:pic>
        <p:nvPicPr>
          <p:cNvPr id="13" name="Picture 12">
            <a:extLst>
              <a:ext uri="{FF2B5EF4-FFF2-40B4-BE49-F238E27FC236}">
                <a16:creationId xmlns:a16="http://schemas.microsoft.com/office/drawing/2014/main" id="{0FDD968A-9200-4D18-91FA-9705AB011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592857">
            <a:off x="5605190" y="417370"/>
            <a:ext cx="2486249" cy="1864687"/>
          </a:xfrm>
          <a:prstGeom prst="rect">
            <a:avLst/>
          </a:prstGeom>
        </p:spPr>
      </p:pic>
      <p:pic>
        <p:nvPicPr>
          <p:cNvPr id="15" name="Picture 14">
            <a:extLst>
              <a:ext uri="{FF2B5EF4-FFF2-40B4-BE49-F238E27FC236}">
                <a16:creationId xmlns:a16="http://schemas.microsoft.com/office/drawing/2014/main" id="{AA7B252B-2767-43AA-971B-6469E7BEA81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rot="15784718">
            <a:off x="7480096" y="490195"/>
            <a:ext cx="2437960" cy="1861766"/>
          </a:xfrm>
          <a:prstGeom prst="rect">
            <a:avLst/>
          </a:prstGeom>
        </p:spPr>
      </p:pic>
      <p:pic>
        <p:nvPicPr>
          <p:cNvPr id="17" name="Picture 16">
            <a:extLst>
              <a:ext uri="{FF2B5EF4-FFF2-40B4-BE49-F238E27FC236}">
                <a16:creationId xmlns:a16="http://schemas.microsoft.com/office/drawing/2014/main" id="{70A7242F-65EC-4E31-A360-E3966E0E053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rot="16861445">
            <a:off x="3931101" y="4353759"/>
            <a:ext cx="2486249" cy="1950136"/>
          </a:xfrm>
          <a:prstGeom prst="rect">
            <a:avLst/>
          </a:prstGeom>
        </p:spPr>
      </p:pic>
      <p:pic>
        <p:nvPicPr>
          <p:cNvPr id="19" name="Picture 18">
            <a:extLst>
              <a:ext uri="{FF2B5EF4-FFF2-40B4-BE49-F238E27FC236}">
                <a16:creationId xmlns:a16="http://schemas.microsoft.com/office/drawing/2014/main" id="{2B1B62BB-DFC0-427A-AEFD-64693B55E6B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rot="16557210">
            <a:off x="7853342" y="4314447"/>
            <a:ext cx="2565595" cy="1542975"/>
          </a:xfrm>
          <a:prstGeom prst="rect">
            <a:avLst/>
          </a:prstGeom>
        </p:spPr>
      </p:pic>
      <p:pic>
        <p:nvPicPr>
          <p:cNvPr id="21" name="Picture 20">
            <a:extLst>
              <a:ext uri="{FF2B5EF4-FFF2-40B4-BE49-F238E27FC236}">
                <a16:creationId xmlns:a16="http://schemas.microsoft.com/office/drawing/2014/main" id="{10B40DC9-2077-4E47-9B98-B329F48ABC96}"/>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rot="4748068">
            <a:off x="6070606" y="4238793"/>
            <a:ext cx="2486249" cy="2017281"/>
          </a:xfrm>
          <a:prstGeom prst="rect">
            <a:avLst/>
          </a:prstGeom>
        </p:spPr>
      </p:pic>
      <p:pic>
        <p:nvPicPr>
          <p:cNvPr id="23" name="Picture 22">
            <a:extLst>
              <a:ext uri="{FF2B5EF4-FFF2-40B4-BE49-F238E27FC236}">
                <a16:creationId xmlns:a16="http://schemas.microsoft.com/office/drawing/2014/main" id="{87D94E1B-B612-4E8D-9080-6B0890AF2D1A}"/>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rot="5680411">
            <a:off x="9539939" y="506551"/>
            <a:ext cx="2390852" cy="2242232"/>
          </a:xfrm>
          <a:prstGeom prst="rect">
            <a:avLst/>
          </a:prstGeom>
        </p:spPr>
      </p:pic>
      <p:pic>
        <p:nvPicPr>
          <p:cNvPr id="25" name="Picture 24">
            <a:extLst>
              <a:ext uri="{FF2B5EF4-FFF2-40B4-BE49-F238E27FC236}">
                <a16:creationId xmlns:a16="http://schemas.microsoft.com/office/drawing/2014/main" id="{E746A751-2A06-4067-B26D-24C8FC89F85A}"/>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a:stretch/>
        </p:blipFill>
        <p:spPr>
          <a:xfrm rot="5014198">
            <a:off x="9665383" y="4290185"/>
            <a:ext cx="2139964" cy="1914495"/>
          </a:xfrm>
          <a:prstGeom prst="rect">
            <a:avLst/>
          </a:prstGeom>
        </p:spPr>
      </p:pic>
      <p:sp>
        <p:nvSpPr>
          <p:cNvPr id="2" name="TextBox 1">
            <a:extLst>
              <a:ext uri="{FF2B5EF4-FFF2-40B4-BE49-F238E27FC236}">
                <a16:creationId xmlns:a16="http://schemas.microsoft.com/office/drawing/2014/main" id="{BCEB8FF3-36CF-4989-A249-C22D3234D705}"/>
              </a:ext>
            </a:extLst>
          </p:cNvPr>
          <p:cNvSpPr txBox="1"/>
          <p:nvPr/>
        </p:nvSpPr>
        <p:spPr>
          <a:xfrm>
            <a:off x="371060" y="2837478"/>
            <a:ext cx="11224591" cy="1323439"/>
          </a:xfrm>
          <a:prstGeom prst="rect">
            <a:avLst/>
          </a:prstGeom>
          <a:noFill/>
        </p:spPr>
        <p:txBody>
          <a:bodyPr wrap="square" rtlCol="0">
            <a:spAutoFit/>
          </a:bodyPr>
          <a:lstStyle/>
          <a:p>
            <a:r>
              <a:rPr lang="en-GB" sz="4000" dirty="0"/>
              <a:t>We put features on our self portraits!  Can you tell who they are?</a:t>
            </a:r>
          </a:p>
        </p:txBody>
      </p:sp>
    </p:spTree>
    <p:extLst>
      <p:ext uri="{BB962C8B-B14F-4D97-AF65-F5344CB8AC3E}">
        <p14:creationId xmlns:p14="http://schemas.microsoft.com/office/powerpoint/2010/main" val="2158592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1B374-3704-4AF9-82D5-2DBC232363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5400000">
            <a:off x="-529192" y="1288975"/>
            <a:ext cx="6177517" cy="4280048"/>
          </a:xfrm>
          <a:prstGeom prst="rect">
            <a:avLst/>
          </a:prstGeom>
        </p:spPr>
      </p:pic>
      <p:pic>
        <p:nvPicPr>
          <p:cNvPr id="5" name="Picture 4">
            <a:extLst>
              <a:ext uri="{FF2B5EF4-FFF2-40B4-BE49-F238E27FC236}">
                <a16:creationId xmlns:a16="http://schemas.microsoft.com/office/drawing/2014/main" id="{DA688180-711C-4770-A130-15678B9ECCF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5400000">
            <a:off x="6041067" y="1140120"/>
            <a:ext cx="6177518" cy="4577759"/>
          </a:xfrm>
          <a:prstGeom prst="rect">
            <a:avLst/>
          </a:prstGeom>
        </p:spPr>
      </p:pic>
    </p:spTree>
    <p:extLst>
      <p:ext uri="{BB962C8B-B14F-4D97-AF65-F5344CB8AC3E}">
        <p14:creationId xmlns:p14="http://schemas.microsoft.com/office/powerpoint/2010/main" val="2848179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217" y="2167861"/>
            <a:ext cx="2706709" cy="2030032"/>
          </a:xfrm>
          <a:prstGeom prst="rect">
            <a:avLst/>
          </a:prstGeom>
        </p:spPr>
      </p:pic>
      <p:sp>
        <p:nvSpPr>
          <p:cNvPr id="3" name="TextBox 2"/>
          <p:cNvSpPr txBox="1"/>
          <p:nvPr/>
        </p:nvSpPr>
        <p:spPr>
          <a:xfrm>
            <a:off x="321972" y="399245"/>
            <a:ext cx="9736428" cy="369332"/>
          </a:xfrm>
          <a:prstGeom prst="rect">
            <a:avLst/>
          </a:prstGeom>
          <a:noFill/>
        </p:spPr>
        <p:txBody>
          <a:bodyPr wrap="square" rtlCol="0">
            <a:spAutoFit/>
          </a:bodyPr>
          <a:lstStyle/>
          <a:p>
            <a:r>
              <a:rPr lang="en-GB" dirty="0"/>
              <a:t>In Nursery we have found out  some interesting about Fruit bat.</a:t>
            </a:r>
          </a:p>
        </p:txBody>
      </p:sp>
      <p:sp>
        <p:nvSpPr>
          <p:cNvPr id="4" name="Speech Bubble: Rectangle 1">
            <a:extLst>
              <a:ext uri="{FF2B5EF4-FFF2-40B4-BE49-F238E27FC236}">
                <a16:creationId xmlns:a16="http://schemas.microsoft.com/office/drawing/2014/main" id="{E3363C21-BADC-4549-BB4A-B9181F2E4E48}"/>
              </a:ext>
            </a:extLst>
          </p:cNvPr>
          <p:cNvSpPr/>
          <p:nvPr/>
        </p:nvSpPr>
        <p:spPr>
          <a:xfrm>
            <a:off x="2814364" y="956124"/>
            <a:ext cx="1657971" cy="886691"/>
          </a:xfrm>
          <a:prstGeom prst="wedgeRectCallout">
            <a:avLst>
              <a:gd name="adj1" fmla="val -9756"/>
              <a:gd name="adj2" fmla="val 74436"/>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A bat has a claw.   Teddy</a:t>
            </a:r>
          </a:p>
        </p:txBody>
      </p:sp>
      <p:sp>
        <p:nvSpPr>
          <p:cNvPr id="5" name="Speech Bubble: Rectangle 2">
            <a:extLst>
              <a:ext uri="{FF2B5EF4-FFF2-40B4-BE49-F238E27FC236}">
                <a16:creationId xmlns:a16="http://schemas.microsoft.com/office/drawing/2014/main" id="{DD01A354-A95F-4E5E-B458-E1241DF708B8}"/>
              </a:ext>
            </a:extLst>
          </p:cNvPr>
          <p:cNvSpPr/>
          <p:nvPr/>
        </p:nvSpPr>
        <p:spPr>
          <a:xfrm>
            <a:off x="339736" y="4121297"/>
            <a:ext cx="1657972" cy="1126041"/>
          </a:xfrm>
          <a:prstGeom prst="wedgeRectCallout">
            <a:avLst>
              <a:gd name="adj1" fmla="val 45809"/>
              <a:gd name="adj2" fmla="val 91260"/>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A bat is like an aeroplane.  </a:t>
            </a:r>
            <a:r>
              <a:rPr lang="en-GB" dirty="0" err="1"/>
              <a:t>Haashim</a:t>
            </a:r>
            <a:endParaRPr lang="en-GB" dirty="0"/>
          </a:p>
        </p:txBody>
      </p:sp>
      <p:sp>
        <p:nvSpPr>
          <p:cNvPr id="6" name="Speech Bubble: Rectangle 7">
            <a:extLst>
              <a:ext uri="{FF2B5EF4-FFF2-40B4-BE49-F238E27FC236}">
                <a16:creationId xmlns:a16="http://schemas.microsoft.com/office/drawing/2014/main" id="{AAE930FF-8E3E-4C21-9DB3-DD25EC1E845E}"/>
              </a:ext>
            </a:extLst>
          </p:cNvPr>
          <p:cNvSpPr/>
          <p:nvPr/>
        </p:nvSpPr>
        <p:spPr>
          <a:xfrm>
            <a:off x="7876910" y="270456"/>
            <a:ext cx="3095890" cy="1255355"/>
          </a:xfrm>
          <a:prstGeom prst="wedgeRectCallout">
            <a:avLst>
              <a:gd name="adj1" fmla="val -109306"/>
              <a:gd name="adj2" fmla="val 43891"/>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live in Africa, we need to get on an a </a:t>
            </a:r>
            <a:r>
              <a:rPr lang="en-GB"/>
              <a:t>aeroplane because </a:t>
            </a:r>
            <a:r>
              <a:rPr lang="en-GB" dirty="0"/>
              <a:t>it’s far away.  Hannah</a:t>
            </a:r>
          </a:p>
        </p:txBody>
      </p:sp>
      <p:sp>
        <p:nvSpPr>
          <p:cNvPr id="7" name="Speech Bubble: Rectangle 3">
            <a:extLst>
              <a:ext uri="{FF2B5EF4-FFF2-40B4-BE49-F238E27FC236}">
                <a16:creationId xmlns:a16="http://schemas.microsoft.com/office/drawing/2014/main" id="{1A18A022-84CB-4141-99EC-D84C7276915A}"/>
              </a:ext>
            </a:extLst>
          </p:cNvPr>
          <p:cNvSpPr/>
          <p:nvPr/>
        </p:nvSpPr>
        <p:spPr>
          <a:xfrm>
            <a:off x="2374170" y="3648484"/>
            <a:ext cx="1807093" cy="895547"/>
          </a:xfrm>
          <a:prstGeom prst="wedgeRectCallout">
            <a:avLst>
              <a:gd name="adj1" fmla="val 98697"/>
              <a:gd name="adj2" fmla="val -13694"/>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eat apples and fruits.  Paul</a:t>
            </a:r>
          </a:p>
        </p:txBody>
      </p:sp>
      <p:sp>
        <p:nvSpPr>
          <p:cNvPr id="8" name="Speech Bubble: Rectangle 9">
            <a:extLst>
              <a:ext uri="{FF2B5EF4-FFF2-40B4-BE49-F238E27FC236}">
                <a16:creationId xmlns:a16="http://schemas.microsoft.com/office/drawing/2014/main" id="{59B0E8AB-9FFD-405D-AFDB-40859BD28F63}"/>
              </a:ext>
            </a:extLst>
          </p:cNvPr>
          <p:cNvSpPr/>
          <p:nvPr/>
        </p:nvSpPr>
        <p:spPr>
          <a:xfrm>
            <a:off x="7876910" y="3210566"/>
            <a:ext cx="3095890" cy="1010252"/>
          </a:xfrm>
          <a:prstGeom prst="wedgeRectCallout">
            <a:avLst>
              <a:gd name="adj1" fmla="val -83970"/>
              <a:gd name="adj2" fmla="val -41979"/>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There’s to many humans in England, so bats can’t live there. Hamza</a:t>
            </a:r>
          </a:p>
        </p:txBody>
      </p:sp>
      <p:sp>
        <p:nvSpPr>
          <p:cNvPr id="9" name="Speech Bubble: Rectangle 12">
            <a:extLst>
              <a:ext uri="{FF2B5EF4-FFF2-40B4-BE49-F238E27FC236}">
                <a16:creationId xmlns:a16="http://schemas.microsoft.com/office/drawing/2014/main" id="{4970BAF1-0FFD-4E3D-9071-6147506F79A2}"/>
              </a:ext>
            </a:extLst>
          </p:cNvPr>
          <p:cNvSpPr/>
          <p:nvPr/>
        </p:nvSpPr>
        <p:spPr>
          <a:xfrm>
            <a:off x="8158638" y="1829204"/>
            <a:ext cx="2907680" cy="807979"/>
          </a:xfrm>
          <a:prstGeom prst="wedgeRectCallout">
            <a:avLst>
              <a:gd name="adj1" fmla="val -89660"/>
              <a:gd name="adj2" fmla="val 60644"/>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They  eat bat food, fruit and vegetables.  Destiny</a:t>
            </a:r>
          </a:p>
        </p:txBody>
      </p:sp>
      <p:sp>
        <p:nvSpPr>
          <p:cNvPr id="10" name="Speech Bubble: Rectangle 9">
            <a:extLst>
              <a:ext uri="{FF2B5EF4-FFF2-40B4-BE49-F238E27FC236}">
                <a16:creationId xmlns:a16="http://schemas.microsoft.com/office/drawing/2014/main" id="{59B0E8AB-9FFD-405D-AFDB-40859BD28F63}"/>
              </a:ext>
            </a:extLst>
          </p:cNvPr>
          <p:cNvSpPr/>
          <p:nvPr/>
        </p:nvSpPr>
        <p:spPr>
          <a:xfrm>
            <a:off x="5325352" y="4765954"/>
            <a:ext cx="1807093" cy="1333466"/>
          </a:xfrm>
          <a:prstGeom prst="wedgeRectCallout">
            <a:avLst>
              <a:gd name="adj1" fmla="val -13138"/>
              <a:gd name="adj2" fmla="val -113572"/>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Bat fly using their wings.  They are hairy and big.  Adan</a:t>
            </a:r>
          </a:p>
        </p:txBody>
      </p:sp>
      <p:sp>
        <p:nvSpPr>
          <p:cNvPr id="11" name="Speech Bubble: Rectangle 13">
            <a:extLst>
              <a:ext uri="{FF2B5EF4-FFF2-40B4-BE49-F238E27FC236}">
                <a16:creationId xmlns:a16="http://schemas.microsoft.com/office/drawing/2014/main" id="{4F3EFF76-ECD4-4EB6-9389-50D594B7C5AD}"/>
              </a:ext>
            </a:extLst>
          </p:cNvPr>
          <p:cNvSpPr/>
          <p:nvPr/>
        </p:nvSpPr>
        <p:spPr>
          <a:xfrm>
            <a:off x="4820065" y="758580"/>
            <a:ext cx="1748160" cy="1255355"/>
          </a:xfrm>
          <a:prstGeom prst="wedgeRectCallout">
            <a:avLst>
              <a:gd name="adj1" fmla="val -16237"/>
              <a:gd name="adj2" fmla="val 82801"/>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Bats are furry and black.  They come from the jungle.  Olivia</a:t>
            </a:r>
          </a:p>
        </p:txBody>
      </p:sp>
      <p:sp>
        <p:nvSpPr>
          <p:cNvPr id="13" name="Speech Bubble: Rectangle 3">
            <a:extLst>
              <a:ext uri="{FF2B5EF4-FFF2-40B4-BE49-F238E27FC236}">
                <a16:creationId xmlns:a16="http://schemas.microsoft.com/office/drawing/2014/main" id="{1A18A022-84CB-4141-99EC-D84C7276915A}"/>
              </a:ext>
            </a:extLst>
          </p:cNvPr>
          <p:cNvSpPr/>
          <p:nvPr/>
        </p:nvSpPr>
        <p:spPr>
          <a:xfrm>
            <a:off x="567077" y="2167860"/>
            <a:ext cx="2247287" cy="1041655"/>
          </a:xfrm>
          <a:prstGeom prst="wedgeRectCallout">
            <a:avLst>
              <a:gd name="adj1" fmla="val 139386"/>
              <a:gd name="adj2" fmla="val 2845"/>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Bats like it hot so they sleep in Africa.  It is so cold here.  Dolly</a:t>
            </a:r>
          </a:p>
        </p:txBody>
      </p:sp>
      <p:sp>
        <p:nvSpPr>
          <p:cNvPr id="14" name="Speech Bubble: Rectangle 9">
            <a:extLst>
              <a:ext uri="{FF2B5EF4-FFF2-40B4-BE49-F238E27FC236}">
                <a16:creationId xmlns:a16="http://schemas.microsoft.com/office/drawing/2014/main" id="{59B0E8AB-9FFD-405D-AFDB-40859BD28F63}"/>
              </a:ext>
            </a:extLst>
          </p:cNvPr>
          <p:cNvSpPr/>
          <p:nvPr/>
        </p:nvSpPr>
        <p:spPr>
          <a:xfrm>
            <a:off x="8337893" y="5143723"/>
            <a:ext cx="2728425" cy="881526"/>
          </a:xfrm>
          <a:prstGeom prst="wedgeRectCallout">
            <a:avLst>
              <a:gd name="adj1" fmla="val -97348"/>
              <a:gd name="adj2" fmla="val -16103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Bats hang from trees.  The bat ha wings.  They are found in Africa.  </a:t>
            </a:r>
            <a:r>
              <a:rPr lang="en-GB" dirty="0" err="1"/>
              <a:t>Gabrianna</a:t>
            </a:r>
            <a:endParaRPr lang="en-GB" dirty="0"/>
          </a:p>
        </p:txBody>
      </p:sp>
      <p:sp>
        <p:nvSpPr>
          <p:cNvPr id="15" name="Speech Bubble: Rectangle 3">
            <a:extLst>
              <a:ext uri="{FF2B5EF4-FFF2-40B4-BE49-F238E27FC236}">
                <a16:creationId xmlns:a16="http://schemas.microsoft.com/office/drawing/2014/main" id="{1A18A022-84CB-4141-99EC-D84C7276915A}"/>
              </a:ext>
            </a:extLst>
          </p:cNvPr>
          <p:cNvSpPr/>
          <p:nvPr/>
        </p:nvSpPr>
        <p:spPr>
          <a:xfrm>
            <a:off x="2312812" y="5019252"/>
            <a:ext cx="1807093" cy="1333466"/>
          </a:xfrm>
          <a:prstGeom prst="wedgeRectCallout">
            <a:avLst>
              <a:gd name="adj1" fmla="val 98697"/>
              <a:gd name="adj2" fmla="val -13694"/>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Bats looks like a rat.  They move, fly in the sky with their wings.  Zaria</a:t>
            </a:r>
          </a:p>
        </p:txBody>
      </p:sp>
    </p:spTree>
    <p:extLst>
      <p:ext uri="{BB962C8B-B14F-4D97-AF65-F5344CB8AC3E}">
        <p14:creationId xmlns:p14="http://schemas.microsoft.com/office/powerpoint/2010/main" val="100949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AFEC78-E2E8-420B-AB35-63DD6F4D0E5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467181" y="4067838"/>
            <a:ext cx="3429000" cy="1694121"/>
          </a:xfrm>
          <a:prstGeom prst="rect">
            <a:avLst/>
          </a:prstGeom>
        </p:spPr>
      </p:pic>
      <p:pic>
        <p:nvPicPr>
          <p:cNvPr id="5" name="Picture 4">
            <a:extLst>
              <a:ext uri="{FF2B5EF4-FFF2-40B4-BE49-F238E27FC236}">
                <a16:creationId xmlns:a16="http://schemas.microsoft.com/office/drawing/2014/main" id="{3C28B8DE-B4A6-4E3F-A893-0EC873ADF89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5400000">
            <a:off x="-111824" y="919898"/>
            <a:ext cx="2856306" cy="1611931"/>
          </a:xfrm>
          <a:prstGeom prst="rect">
            <a:avLst/>
          </a:prstGeom>
        </p:spPr>
      </p:pic>
      <p:pic>
        <p:nvPicPr>
          <p:cNvPr id="7" name="Picture 6">
            <a:extLst>
              <a:ext uri="{FF2B5EF4-FFF2-40B4-BE49-F238E27FC236}">
                <a16:creationId xmlns:a16="http://schemas.microsoft.com/office/drawing/2014/main" id="{18EE7DF0-E637-4E87-897D-1D6585B6912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16200000">
            <a:off x="2230747" y="449156"/>
            <a:ext cx="3131290" cy="2553413"/>
          </a:xfrm>
          <a:prstGeom prst="rect">
            <a:avLst/>
          </a:prstGeom>
        </p:spPr>
      </p:pic>
      <p:pic>
        <p:nvPicPr>
          <p:cNvPr id="8" name="Picture 7">
            <a:extLst>
              <a:ext uri="{FF2B5EF4-FFF2-40B4-BE49-F238E27FC236}">
                <a16:creationId xmlns:a16="http://schemas.microsoft.com/office/drawing/2014/main" id="{1F9B2A01-590A-47E4-97C8-765C70B6BEA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5400000">
            <a:off x="6018633" y="3556565"/>
            <a:ext cx="4550738" cy="1765005"/>
          </a:xfrm>
          <a:prstGeom prst="rect">
            <a:avLst/>
          </a:prstGeom>
        </p:spPr>
      </p:pic>
      <p:pic>
        <p:nvPicPr>
          <p:cNvPr id="9" name="Picture 8">
            <a:extLst>
              <a:ext uri="{FF2B5EF4-FFF2-40B4-BE49-F238E27FC236}">
                <a16:creationId xmlns:a16="http://schemas.microsoft.com/office/drawing/2014/main" id="{CC404C86-7C43-44D8-A972-E9C94A0CEBB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5400000">
            <a:off x="9137179" y="3974836"/>
            <a:ext cx="3067495" cy="2241631"/>
          </a:xfrm>
          <a:prstGeom prst="rect">
            <a:avLst/>
          </a:prstGeom>
        </p:spPr>
      </p:pic>
      <p:pic>
        <p:nvPicPr>
          <p:cNvPr id="10" name="Picture 9">
            <a:extLst>
              <a:ext uri="{FF2B5EF4-FFF2-40B4-BE49-F238E27FC236}">
                <a16:creationId xmlns:a16="http://schemas.microsoft.com/office/drawing/2014/main" id="{43BDD301-13A5-47D0-AEFE-BD370F00A63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5400000">
            <a:off x="4035635" y="3546131"/>
            <a:ext cx="3657602" cy="2508934"/>
          </a:xfrm>
          <a:prstGeom prst="rect">
            <a:avLst/>
          </a:prstGeom>
        </p:spPr>
      </p:pic>
      <p:sp>
        <p:nvSpPr>
          <p:cNvPr id="11" name="TextBox 10">
            <a:extLst>
              <a:ext uri="{FF2B5EF4-FFF2-40B4-BE49-F238E27FC236}">
                <a16:creationId xmlns:a16="http://schemas.microsoft.com/office/drawing/2014/main" id="{BFA9C121-203C-47A7-AE58-4B4B483363D2}"/>
              </a:ext>
            </a:extLst>
          </p:cNvPr>
          <p:cNvSpPr txBox="1"/>
          <p:nvPr/>
        </p:nvSpPr>
        <p:spPr>
          <a:xfrm>
            <a:off x="5470489" y="160217"/>
            <a:ext cx="4667424" cy="1938992"/>
          </a:xfrm>
          <a:prstGeom prst="rect">
            <a:avLst/>
          </a:prstGeom>
          <a:noFill/>
        </p:spPr>
        <p:txBody>
          <a:bodyPr wrap="square" rtlCol="0">
            <a:spAutoFit/>
          </a:bodyPr>
          <a:lstStyle/>
          <a:p>
            <a:r>
              <a:rPr lang="en-GB" sz="6000" dirty="0"/>
              <a:t>Hanging like fruit bats!</a:t>
            </a:r>
          </a:p>
        </p:txBody>
      </p:sp>
      <p:sp>
        <p:nvSpPr>
          <p:cNvPr id="12" name="TextBox 11">
            <a:extLst>
              <a:ext uri="{FF2B5EF4-FFF2-40B4-BE49-F238E27FC236}">
                <a16:creationId xmlns:a16="http://schemas.microsoft.com/office/drawing/2014/main" id="{DCFAD487-8C7E-4AAF-8708-FA7A9EBDD09B}"/>
              </a:ext>
            </a:extLst>
          </p:cNvPr>
          <p:cNvSpPr txBox="1"/>
          <p:nvPr/>
        </p:nvSpPr>
        <p:spPr>
          <a:xfrm>
            <a:off x="2122295" y="3523325"/>
            <a:ext cx="2688404" cy="2554545"/>
          </a:xfrm>
          <a:prstGeom prst="rect">
            <a:avLst/>
          </a:prstGeom>
          <a:noFill/>
        </p:spPr>
        <p:txBody>
          <a:bodyPr wrap="square" rtlCol="0">
            <a:spAutoFit/>
          </a:bodyPr>
          <a:lstStyle/>
          <a:p>
            <a:r>
              <a:rPr lang="en-GB" sz="4000" dirty="0"/>
              <a:t>What else did you learn about this week?</a:t>
            </a:r>
          </a:p>
        </p:txBody>
      </p:sp>
    </p:spTree>
    <p:extLst>
      <p:ext uri="{BB962C8B-B14F-4D97-AF65-F5344CB8AC3E}">
        <p14:creationId xmlns:p14="http://schemas.microsoft.com/office/powerpoint/2010/main" val="3941440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63019-47D2-477F-B9FC-A2DE1177578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5400000">
            <a:off x="9439264" y="-44976"/>
            <a:ext cx="2036136" cy="2562027"/>
          </a:xfrm>
          <a:prstGeom prst="rect">
            <a:avLst/>
          </a:prstGeom>
        </p:spPr>
      </p:pic>
      <p:pic>
        <p:nvPicPr>
          <p:cNvPr id="5" name="Picture 4">
            <a:extLst>
              <a:ext uri="{FF2B5EF4-FFF2-40B4-BE49-F238E27FC236}">
                <a16:creationId xmlns:a16="http://schemas.microsoft.com/office/drawing/2014/main" id="{44CB26E9-37C2-479C-A8E9-0C19462B1AF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825696" y="217968"/>
            <a:ext cx="2095441" cy="2036137"/>
          </a:xfrm>
          <a:prstGeom prst="rect">
            <a:avLst/>
          </a:prstGeom>
        </p:spPr>
      </p:pic>
      <p:pic>
        <p:nvPicPr>
          <p:cNvPr id="7" name="Picture 6">
            <a:extLst>
              <a:ext uri="{FF2B5EF4-FFF2-40B4-BE49-F238E27FC236}">
                <a16:creationId xmlns:a16="http://schemas.microsoft.com/office/drawing/2014/main" id="{F7B22955-C018-446C-9BB3-10A0838759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479188" y="217968"/>
            <a:ext cx="2218917" cy="2509283"/>
          </a:xfrm>
          <a:prstGeom prst="rect">
            <a:avLst/>
          </a:prstGeom>
        </p:spPr>
      </p:pic>
      <p:pic>
        <p:nvPicPr>
          <p:cNvPr id="9" name="Picture 8">
            <a:extLst>
              <a:ext uri="{FF2B5EF4-FFF2-40B4-BE49-F238E27FC236}">
                <a16:creationId xmlns:a16="http://schemas.microsoft.com/office/drawing/2014/main" id="{A581C4E7-EC72-4BCA-9368-0CF1E69C61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688268" y="217968"/>
            <a:ext cx="3535739" cy="4080833"/>
          </a:xfrm>
          <a:prstGeom prst="rect">
            <a:avLst/>
          </a:prstGeom>
        </p:spPr>
      </p:pic>
      <p:pic>
        <p:nvPicPr>
          <p:cNvPr id="4" name="Picture 3">
            <a:extLst>
              <a:ext uri="{FF2B5EF4-FFF2-40B4-BE49-F238E27FC236}">
                <a16:creationId xmlns:a16="http://schemas.microsoft.com/office/drawing/2014/main" id="{66F54643-9DE0-4908-A72A-FBDD1A188A2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5393632" y="3005810"/>
            <a:ext cx="6344714" cy="3010051"/>
          </a:xfrm>
          <a:prstGeom prst="rect">
            <a:avLst/>
          </a:prstGeom>
        </p:spPr>
      </p:pic>
      <p:pic>
        <p:nvPicPr>
          <p:cNvPr id="11" name="Picture 10">
            <a:extLst>
              <a:ext uri="{FF2B5EF4-FFF2-40B4-BE49-F238E27FC236}">
                <a16:creationId xmlns:a16="http://schemas.microsoft.com/office/drawing/2014/main" id="{0290F445-F78A-4A23-9BA7-FD288856D59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5400000">
            <a:off x="2366034" y="3938641"/>
            <a:ext cx="3238198" cy="2218917"/>
          </a:xfrm>
          <a:prstGeom prst="rect">
            <a:avLst/>
          </a:prstGeom>
        </p:spPr>
      </p:pic>
    </p:spTree>
    <p:extLst>
      <p:ext uri="{BB962C8B-B14F-4D97-AF65-F5344CB8AC3E}">
        <p14:creationId xmlns:p14="http://schemas.microsoft.com/office/powerpoint/2010/main" val="429173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A2911D-3837-4866-A1AC-E4370054BA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4019" y="297712"/>
            <a:ext cx="3303181" cy="2477386"/>
          </a:xfrm>
          <a:prstGeom prst="rect">
            <a:avLst/>
          </a:prstGeom>
        </p:spPr>
      </p:pic>
      <p:pic>
        <p:nvPicPr>
          <p:cNvPr id="7" name="Picture 6">
            <a:extLst>
              <a:ext uri="{FF2B5EF4-FFF2-40B4-BE49-F238E27FC236}">
                <a16:creationId xmlns:a16="http://schemas.microsoft.com/office/drawing/2014/main" id="{92FD2880-FDC8-4C55-9164-CB1D4B5E4E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5430" y="3083441"/>
            <a:ext cx="4631141" cy="3473356"/>
          </a:xfrm>
          <a:prstGeom prst="rect">
            <a:avLst/>
          </a:prstGeom>
        </p:spPr>
      </p:pic>
      <p:pic>
        <p:nvPicPr>
          <p:cNvPr id="11" name="Picture 10">
            <a:extLst>
              <a:ext uri="{FF2B5EF4-FFF2-40B4-BE49-F238E27FC236}">
                <a16:creationId xmlns:a16="http://schemas.microsoft.com/office/drawing/2014/main" id="{BA990451-EE7E-48A1-9903-14DDEB8D2A4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5400000">
            <a:off x="-264687" y="909730"/>
            <a:ext cx="3253561" cy="2114588"/>
          </a:xfrm>
          <a:prstGeom prst="rect">
            <a:avLst/>
          </a:prstGeom>
        </p:spPr>
      </p:pic>
      <p:pic>
        <p:nvPicPr>
          <p:cNvPr id="13" name="Picture 12">
            <a:extLst>
              <a:ext uri="{FF2B5EF4-FFF2-40B4-BE49-F238E27FC236}">
                <a16:creationId xmlns:a16="http://schemas.microsoft.com/office/drawing/2014/main" id="{9BC406D9-A0FE-402F-B1F0-9BE227C2712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2769167" y="340243"/>
            <a:ext cx="3121269" cy="2477387"/>
          </a:xfrm>
          <a:prstGeom prst="rect">
            <a:avLst/>
          </a:prstGeom>
        </p:spPr>
      </p:pic>
      <p:pic>
        <p:nvPicPr>
          <p:cNvPr id="15" name="Picture 14">
            <a:extLst>
              <a:ext uri="{FF2B5EF4-FFF2-40B4-BE49-F238E27FC236}">
                <a16:creationId xmlns:a16="http://schemas.microsoft.com/office/drawing/2014/main" id="{0E198545-E443-4DB3-9035-9B8D97D4D0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7633" y="4201418"/>
            <a:ext cx="2819452" cy="2114589"/>
          </a:xfrm>
          <a:prstGeom prst="rect">
            <a:avLst/>
          </a:prstGeom>
        </p:spPr>
      </p:pic>
      <p:pic>
        <p:nvPicPr>
          <p:cNvPr id="17" name="Picture 16">
            <a:extLst>
              <a:ext uri="{FF2B5EF4-FFF2-40B4-BE49-F238E27FC236}">
                <a16:creationId xmlns:a16="http://schemas.microsoft.com/office/drawing/2014/main" id="{AA9D6DE8-BA56-4887-8693-D8FC6A9F119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rot="16200000">
            <a:off x="6009502" y="342346"/>
            <a:ext cx="2455453" cy="2366186"/>
          </a:xfrm>
          <a:prstGeom prst="rect">
            <a:avLst/>
          </a:prstGeom>
        </p:spPr>
      </p:pic>
      <p:pic>
        <p:nvPicPr>
          <p:cNvPr id="19" name="Picture 18">
            <a:extLst>
              <a:ext uri="{FF2B5EF4-FFF2-40B4-BE49-F238E27FC236}">
                <a16:creationId xmlns:a16="http://schemas.microsoft.com/office/drawing/2014/main" id="{E9A20A7E-E61E-43FF-987B-89BAFB6AEF5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2830999" y="3086931"/>
            <a:ext cx="3767708" cy="3253561"/>
          </a:xfrm>
          <a:prstGeom prst="rect">
            <a:avLst/>
          </a:prstGeom>
        </p:spPr>
      </p:pic>
    </p:spTree>
    <p:extLst>
      <p:ext uri="{BB962C8B-B14F-4D97-AF65-F5344CB8AC3E}">
        <p14:creationId xmlns:p14="http://schemas.microsoft.com/office/powerpoint/2010/main" val="894669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DA62F-EE08-4651-AA33-1E651E42701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89097" y="270777"/>
            <a:ext cx="3466215" cy="2091564"/>
          </a:xfrm>
          <a:prstGeom prst="rect">
            <a:avLst/>
          </a:prstGeom>
        </p:spPr>
      </p:pic>
      <p:pic>
        <p:nvPicPr>
          <p:cNvPr id="5" name="Picture 4">
            <a:extLst>
              <a:ext uri="{FF2B5EF4-FFF2-40B4-BE49-F238E27FC236}">
                <a16:creationId xmlns:a16="http://schemas.microsoft.com/office/drawing/2014/main" id="{5076BF9E-100F-41BC-BA4A-006B448B8BF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4107656" y="270777"/>
            <a:ext cx="3301548" cy="1850769"/>
          </a:xfrm>
          <a:prstGeom prst="rect">
            <a:avLst/>
          </a:prstGeom>
        </p:spPr>
      </p:pic>
      <p:pic>
        <p:nvPicPr>
          <p:cNvPr id="7" name="Picture 6">
            <a:extLst>
              <a:ext uri="{FF2B5EF4-FFF2-40B4-BE49-F238E27FC236}">
                <a16:creationId xmlns:a16="http://schemas.microsoft.com/office/drawing/2014/main" id="{511E2D7D-7B0C-487E-933D-7FFBAAD5D8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246" y="2556238"/>
            <a:ext cx="3466215" cy="2599661"/>
          </a:xfrm>
          <a:prstGeom prst="rect">
            <a:avLst/>
          </a:prstGeom>
        </p:spPr>
      </p:pic>
      <p:pic>
        <p:nvPicPr>
          <p:cNvPr id="9" name="Picture 8">
            <a:extLst>
              <a:ext uri="{FF2B5EF4-FFF2-40B4-BE49-F238E27FC236}">
                <a16:creationId xmlns:a16="http://schemas.microsoft.com/office/drawing/2014/main" id="{6897F92C-5C57-440D-9A67-096EFFE9D4A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7561548" y="270777"/>
            <a:ext cx="4376093" cy="2105247"/>
          </a:xfrm>
          <a:prstGeom prst="rect">
            <a:avLst/>
          </a:prstGeom>
        </p:spPr>
      </p:pic>
      <p:pic>
        <p:nvPicPr>
          <p:cNvPr id="11" name="Picture 10">
            <a:extLst>
              <a:ext uri="{FF2B5EF4-FFF2-40B4-BE49-F238E27FC236}">
                <a16:creationId xmlns:a16="http://schemas.microsoft.com/office/drawing/2014/main" id="{A2A91954-319F-4563-991B-7C6E90F37FF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4107656" y="2556238"/>
            <a:ext cx="4882697" cy="3891127"/>
          </a:xfrm>
          <a:prstGeom prst="rect">
            <a:avLst/>
          </a:prstGeom>
        </p:spPr>
      </p:pic>
      <p:pic>
        <p:nvPicPr>
          <p:cNvPr id="13" name="Picture 12">
            <a:extLst>
              <a:ext uri="{FF2B5EF4-FFF2-40B4-BE49-F238E27FC236}">
                <a16:creationId xmlns:a16="http://schemas.microsoft.com/office/drawing/2014/main" id="{B6081216-6E7E-4AB6-A9B4-53499735C87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9236971" y="2600004"/>
            <a:ext cx="2700670" cy="1653912"/>
          </a:xfrm>
          <a:prstGeom prst="rect">
            <a:avLst/>
          </a:prstGeom>
        </p:spPr>
      </p:pic>
      <p:pic>
        <p:nvPicPr>
          <p:cNvPr id="15" name="Picture 14">
            <a:extLst>
              <a:ext uri="{FF2B5EF4-FFF2-40B4-BE49-F238E27FC236}">
                <a16:creationId xmlns:a16="http://schemas.microsoft.com/office/drawing/2014/main" id="{8135023F-5CAE-4FD0-8B4C-53794EE0220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9387885" y="4401126"/>
            <a:ext cx="2339162" cy="1851270"/>
          </a:xfrm>
          <a:prstGeom prst="rect">
            <a:avLst/>
          </a:prstGeom>
        </p:spPr>
      </p:pic>
      <p:pic>
        <p:nvPicPr>
          <p:cNvPr id="19" name="Picture 18">
            <a:extLst>
              <a:ext uri="{FF2B5EF4-FFF2-40B4-BE49-F238E27FC236}">
                <a16:creationId xmlns:a16="http://schemas.microsoft.com/office/drawing/2014/main" id="{096CBE7A-FA9D-4523-89FC-FF9EB2CFB7C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464953" y="5326761"/>
            <a:ext cx="3381508" cy="1260462"/>
          </a:xfrm>
          <a:prstGeom prst="rect">
            <a:avLst/>
          </a:prstGeom>
        </p:spPr>
      </p:pic>
      <p:sp>
        <p:nvSpPr>
          <p:cNvPr id="2" name="TextBox 1">
            <a:extLst>
              <a:ext uri="{FF2B5EF4-FFF2-40B4-BE49-F238E27FC236}">
                <a16:creationId xmlns:a16="http://schemas.microsoft.com/office/drawing/2014/main" id="{A9B80597-83EA-4934-8426-05FA4E841620}"/>
              </a:ext>
            </a:extLst>
          </p:cNvPr>
          <p:cNvSpPr txBox="1"/>
          <p:nvPr/>
        </p:nvSpPr>
        <p:spPr>
          <a:xfrm>
            <a:off x="3830336" y="2039175"/>
            <a:ext cx="516001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An Olympic athlete came to school to do some exercise with us!</a:t>
            </a:r>
          </a:p>
        </p:txBody>
      </p:sp>
    </p:spTree>
    <p:extLst>
      <p:ext uri="{BB962C8B-B14F-4D97-AF65-F5344CB8AC3E}">
        <p14:creationId xmlns:p14="http://schemas.microsoft.com/office/powerpoint/2010/main" val="284617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8C7520-42AC-4D43-85B0-93423405D24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532639" y="329611"/>
            <a:ext cx="4040371" cy="2955093"/>
          </a:xfrm>
          <a:prstGeom prst="rect">
            <a:avLst/>
          </a:prstGeom>
        </p:spPr>
      </p:pic>
      <p:pic>
        <p:nvPicPr>
          <p:cNvPr id="5" name="Picture 4">
            <a:extLst>
              <a:ext uri="{FF2B5EF4-FFF2-40B4-BE49-F238E27FC236}">
                <a16:creationId xmlns:a16="http://schemas.microsoft.com/office/drawing/2014/main" id="{01DB6D84-EEAD-46CA-B886-68D422DD0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121" y="473907"/>
            <a:ext cx="3747729" cy="2810797"/>
          </a:xfrm>
          <a:prstGeom prst="rect">
            <a:avLst/>
          </a:prstGeom>
        </p:spPr>
      </p:pic>
      <p:pic>
        <p:nvPicPr>
          <p:cNvPr id="7" name="Picture 6">
            <a:extLst>
              <a:ext uri="{FF2B5EF4-FFF2-40B4-BE49-F238E27FC236}">
                <a16:creationId xmlns:a16="http://schemas.microsoft.com/office/drawing/2014/main" id="{039AB086-0AAD-4634-8EFD-0ABA7AE73DC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658962" y="426170"/>
            <a:ext cx="2569020" cy="2807618"/>
          </a:xfrm>
          <a:prstGeom prst="rect">
            <a:avLst/>
          </a:prstGeom>
        </p:spPr>
      </p:pic>
      <p:pic>
        <p:nvPicPr>
          <p:cNvPr id="9" name="Picture 8">
            <a:extLst>
              <a:ext uri="{FF2B5EF4-FFF2-40B4-BE49-F238E27FC236}">
                <a16:creationId xmlns:a16="http://schemas.microsoft.com/office/drawing/2014/main" id="{6B79D1A9-7B74-4AEF-9239-AC3D0B320B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639" y="3573296"/>
            <a:ext cx="3940124" cy="2955093"/>
          </a:xfrm>
          <a:prstGeom prst="rect">
            <a:avLst/>
          </a:prstGeom>
        </p:spPr>
      </p:pic>
      <p:pic>
        <p:nvPicPr>
          <p:cNvPr id="11" name="Picture 10">
            <a:extLst>
              <a:ext uri="{FF2B5EF4-FFF2-40B4-BE49-F238E27FC236}">
                <a16:creationId xmlns:a16="http://schemas.microsoft.com/office/drawing/2014/main" id="{5AFB5733-DF2D-433C-BD27-25D66B1050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394759" y="3942684"/>
            <a:ext cx="2955092" cy="2216319"/>
          </a:xfrm>
          <a:prstGeom prst="rect">
            <a:avLst/>
          </a:prstGeom>
        </p:spPr>
      </p:pic>
      <p:pic>
        <p:nvPicPr>
          <p:cNvPr id="13" name="Picture 12">
            <a:extLst>
              <a:ext uri="{FF2B5EF4-FFF2-40B4-BE49-F238E27FC236}">
                <a16:creationId xmlns:a16="http://schemas.microsoft.com/office/drawing/2014/main" id="{A201F325-E6DD-40EA-882B-7D5DBFF080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0022" y="3366723"/>
            <a:ext cx="2877879" cy="2158409"/>
          </a:xfrm>
          <a:prstGeom prst="rect">
            <a:avLst/>
          </a:prstGeom>
        </p:spPr>
      </p:pic>
      <p:sp>
        <p:nvSpPr>
          <p:cNvPr id="2" name="TextBox 1">
            <a:extLst>
              <a:ext uri="{FF2B5EF4-FFF2-40B4-BE49-F238E27FC236}">
                <a16:creationId xmlns:a16="http://schemas.microsoft.com/office/drawing/2014/main" id="{2AE8361E-1897-4E9C-A63B-A4B6B2EEEAF4}"/>
              </a:ext>
            </a:extLst>
          </p:cNvPr>
          <p:cNvSpPr txBox="1"/>
          <p:nvPr/>
        </p:nvSpPr>
        <p:spPr>
          <a:xfrm>
            <a:off x="7271847" y="5658068"/>
            <a:ext cx="4518991" cy="923330"/>
          </a:xfrm>
          <a:prstGeom prst="rect">
            <a:avLst/>
          </a:prstGeom>
          <a:noFill/>
        </p:spPr>
        <p:txBody>
          <a:bodyPr wrap="square" rtlCol="0">
            <a:spAutoFit/>
          </a:bodyPr>
          <a:lstStyle/>
          <a:p>
            <a:r>
              <a:rPr lang="en-GB" dirty="0"/>
              <a:t>Our building were SO amazing that they were better than Year 1’s …..so we snuck into Year1 and left them a note to tell them. </a:t>
            </a:r>
          </a:p>
        </p:txBody>
      </p:sp>
    </p:spTree>
    <p:extLst>
      <p:ext uri="{BB962C8B-B14F-4D97-AF65-F5344CB8AC3E}">
        <p14:creationId xmlns:p14="http://schemas.microsoft.com/office/powerpoint/2010/main" val="367892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5056134" y="124655"/>
            <a:ext cx="1914530" cy="2283407"/>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16200000">
            <a:off x="-695658" y="1174406"/>
            <a:ext cx="6180000" cy="4246285"/>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16200000">
            <a:off x="7596481" y="120378"/>
            <a:ext cx="4237151" cy="4411489"/>
          </a:xfrm>
          <a:prstGeom prst="rect">
            <a:avLst/>
          </a:prstGeom>
        </p:spPr>
      </p:pic>
      <p:sp>
        <p:nvSpPr>
          <p:cNvPr id="5" name="TextBox 4"/>
          <p:cNvSpPr txBox="1"/>
          <p:nvPr/>
        </p:nvSpPr>
        <p:spPr>
          <a:xfrm>
            <a:off x="-94816" y="309093"/>
            <a:ext cx="10844009" cy="369332"/>
          </a:xfrm>
          <a:prstGeom prst="rect">
            <a:avLst/>
          </a:prstGeom>
          <a:noFill/>
        </p:spPr>
        <p:txBody>
          <a:bodyPr wrap="square" rtlCol="0">
            <a:spAutoFit/>
          </a:bodyPr>
          <a:lstStyle/>
          <a:p>
            <a:r>
              <a:rPr lang="en-GB" dirty="0"/>
              <a:t>.</a:t>
            </a:r>
          </a:p>
        </p:txBody>
      </p:sp>
      <p:sp>
        <p:nvSpPr>
          <p:cNvPr id="6" name="TextBox 5">
            <a:extLst>
              <a:ext uri="{FF2B5EF4-FFF2-40B4-BE49-F238E27FC236}">
                <a16:creationId xmlns:a16="http://schemas.microsoft.com/office/drawing/2014/main" id="{D1A80E02-E42B-4E15-8D71-AECCCA4D284D}"/>
              </a:ext>
            </a:extLst>
          </p:cNvPr>
          <p:cNvSpPr txBox="1"/>
          <p:nvPr/>
        </p:nvSpPr>
        <p:spPr>
          <a:xfrm>
            <a:off x="5365647" y="4546244"/>
            <a:ext cx="6308034" cy="2123658"/>
          </a:xfrm>
          <a:prstGeom prst="rect">
            <a:avLst/>
          </a:prstGeom>
          <a:noFill/>
        </p:spPr>
        <p:txBody>
          <a:bodyPr wrap="square" rtlCol="0">
            <a:spAutoFit/>
          </a:bodyPr>
          <a:lstStyle/>
          <a:p>
            <a:r>
              <a:rPr lang="en-GB" sz="4400" dirty="0"/>
              <a:t>Brilliant building from Nursery!  Tell me about your building.</a:t>
            </a:r>
          </a:p>
        </p:txBody>
      </p:sp>
    </p:spTree>
    <p:extLst>
      <p:ext uri="{BB962C8B-B14F-4D97-AF65-F5344CB8AC3E}">
        <p14:creationId xmlns:p14="http://schemas.microsoft.com/office/powerpoint/2010/main" val="4028839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EDBAE-1E18-4579-A88B-68614395B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341" y="3871331"/>
            <a:ext cx="3352800" cy="2514600"/>
          </a:xfrm>
          <a:prstGeom prst="rect">
            <a:avLst/>
          </a:prstGeom>
        </p:spPr>
      </p:pic>
      <p:pic>
        <p:nvPicPr>
          <p:cNvPr id="5" name="Picture 4">
            <a:extLst>
              <a:ext uri="{FF2B5EF4-FFF2-40B4-BE49-F238E27FC236}">
                <a16:creationId xmlns:a16="http://schemas.microsoft.com/office/drawing/2014/main" id="{CA79334E-0840-4382-9F8F-0F85A400A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41" y="1051428"/>
            <a:ext cx="3352800" cy="2514600"/>
          </a:xfrm>
          <a:prstGeom prst="rect">
            <a:avLst/>
          </a:prstGeom>
        </p:spPr>
      </p:pic>
      <p:pic>
        <p:nvPicPr>
          <p:cNvPr id="7" name="Picture 6">
            <a:extLst>
              <a:ext uri="{FF2B5EF4-FFF2-40B4-BE49-F238E27FC236}">
                <a16:creationId xmlns:a16="http://schemas.microsoft.com/office/drawing/2014/main" id="{414A5786-1A96-4CA3-A1D7-F6BE114CE01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
          <a:stretch/>
        </p:blipFill>
        <p:spPr>
          <a:xfrm>
            <a:off x="4494028" y="346251"/>
            <a:ext cx="7064175" cy="4967871"/>
          </a:xfrm>
          <a:prstGeom prst="rect">
            <a:avLst/>
          </a:prstGeom>
        </p:spPr>
      </p:pic>
      <p:sp>
        <p:nvSpPr>
          <p:cNvPr id="2" name="TextBox 1">
            <a:extLst>
              <a:ext uri="{FF2B5EF4-FFF2-40B4-BE49-F238E27FC236}">
                <a16:creationId xmlns:a16="http://schemas.microsoft.com/office/drawing/2014/main" id="{513A358E-614B-4B72-AA77-DE44C1DA2557}"/>
              </a:ext>
            </a:extLst>
          </p:cNvPr>
          <p:cNvSpPr txBox="1"/>
          <p:nvPr/>
        </p:nvSpPr>
        <p:spPr>
          <a:xfrm>
            <a:off x="4691270" y="5486400"/>
            <a:ext cx="6599582" cy="830997"/>
          </a:xfrm>
          <a:prstGeom prst="rect">
            <a:avLst/>
          </a:prstGeom>
          <a:noFill/>
        </p:spPr>
        <p:txBody>
          <a:bodyPr wrap="square" rtlCol="0">
            <a:spAutoFit/>
          </a:bodyPr>
          <a:lstStyle/>
          <a:p>
            <a:r>
              <a:rPr lang="en-GB" sz="2400" dirty="0"/>
              <a:t>Look what has happened to the fruit in our science experiment!</a:t>
            </a:r>
          </a:p>
        </p:txBody>
      </p:sp>
    </p:spTree>
    <p:extLst>
      <p:ext uri="{BB962C8B-B14F-4D97-AF65-F5344CB8AC3E}">
        <p14:creationId xmlns:p14="http://schemas.microsoft.com/office/powerpoint/2010/main" val="4086052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0492" y="392213"/>
            <a:ext cx="6104585" cy="707886"/>
          </a:xfrm>
          <a:prstGeom prst="rect">
            <a:avLst/>
          </a:prstGeom>
          <a:noFill/>
        </p:spPr>
        <p:txBody>
          <a:bodyPr wrap="square" rtlCol="0">
            <a:spAutoFit/>
          </a:bodyPr>
          <a:lstStyle/>
          <a:p>
            <a:r>
              <a:rPr lang="en-GB" sz="4000" dirty="0"/>
              <a:t>We DID NOT like the smell!!</a:t>
            </a:r>
          </a:p>
        </p:txBody>
      </p:sp>
      <p:pic>
        <p:nvPicPr>
          <p:cNvPr id="3" name="Picture 2"/>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358051" y="3277859"/>
            <a:ext cx="4283056" cy="3193774"/>
          </a:xfrm>
          <a:prstGeom prst="rect">
            <a:avLst/>
          </a:prstGeom>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170492" y="1636071"/>
            <a:ext cx="6417450" cy="4926737"/>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97534" y="142211"/>
            <a:ext cx="4240696" cy="2987720"/>
          </a:xfrm>
          <a:prstGeom prst="rect">
            <a:avLst/>
          </a:prstGeom>
        </p:spPr>
      </p:pic>
    </p:spTree>
    <p:extLst>
      <p:ext uri="{BB962C8B-B14F-4D97-AF65-F5344CB8AC3E}">
        <p14:creationId xmlns:p14="http://schemas.microsoft.com/office/powerpoint/2010/main" val="1545377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2451" y="2257826"/>
            <a:ext cx="4194220" cy="2359249"/>
          </a:xfrm>
          <a:prstGeom prst="rect">
            <a:avLst/>
          </a:prstGeom>
        </p:spPr>
      </p:pic>
      <p:sp>
        <p:nvSpPr>
          <p:cNvPr id="3" name="TextBox 2"/>
          <p:cNvSpPr txBox="1"/>
          <p:nvPr/>
        </p:nvSpPr>
        <p:spPr>
          <a:xfrm>
            <a:off x="270456" y="257577"/>
            <a:ext cx="9105364" cy="369332"/>
          </a:xfrm>
          <a:prstGeom prst="rect">
            <a:avLst/>
          </a:prstGeom>
          <a:noFill/>
        </p:spPr>
        <p:txBody>
          <a:bodyPr wrap="square" rtlCol="0">
            <a:spAutoFit/>
          </a:bodyPr>
          <a:lstStyle/>
          <a:p>
            <a:r>
              <a:rPr lang="en-GB" dirty="0"/>
              <a:t>Nursery  did an experiment, to see what happens to fruit over a period of time</a:t>
            </a:r>
          </a:p>
        </p:txBody>
      </p:sp>
      <p:sp>
        <p:nvSpPr>
          <p:cNvPr id="4" name="Speech Bubble: Rectangle 3">
            <a:extLst>
              <a:ext uri="{FF2B5EF4-FFF2-40B4-BE49-F238E27FC236}">
                <a16:creationId xmlns:a16="http://schemas.microsoft.com/office/drawing/2014/main" id="{1A18A022-84CB-4141-99EC-D84C7276915A}"/>
              </a:ext>
            </a:extLst>
          </p:cNvPr>
          <p:cNvSpPr/>
          <p:nvPr/>
        </p:nvSpPr>
        <p:spPr>
          <a:xfrm>
            <a:off x="567075" y="2747409"/>
            <a:ext cx="2247287" cy="1041655"/>
          </a:xfrm>
          <a:prstGeom prst="wedgeRectCallout">
            <a:avLst>
              <a:gd name="adj1" fmla="val 139386"/>
              <a:gd name="adj2" fmla="val 2845"/>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It smells like smelly fish.  Teddy</a:t>
            </a:r>
          </a:p>
        </p:txBody>
      </p:sp>
      <p:sp>
        <p:nvSpPr>
          <p:cNvPr id="6" name="Speech Bubble: Rectangle 9">
            <a:extLst>
              <a:ext uri="{FF2B5EF4-FFF2-40B4-BE49-F238E27FC236}">
                <a16:creationId xmlns:a16="http://schemas.microsoft.com/office/drawing/2014/main" id="{59B0E8AB-9FFD-405D-AFDB-40859BD28F63}"/>
              </a:ext>
            </a:extLst>
          </p:cNvPr>
          <p:cNvSpPr/>
          <p:nvPr/>
        </p:nvSpPr>
        <p:spPr>
          <a:xfrm>
            <a:off x="8337893" y="5143723"/>
            <a:ext cx="2728425" cy="881526"/>
          </a:xfrm>
          <a:prstGeom prst="wedgeRectCallout">
            <a:avLst>
              <a:gd name="adj1" fmla="val -97348"/>
              <a:gd name="adj2" fmla="val -16103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 lemon  has gone green and it was yellow.  Hannah</a:t>
            </a:r>
          </a:p>
        </p:txBody>
      </p:sp>
      <p:sp>
        <p:nvSpPr>
          <p:cNvPr id="7" name="Speech Bubble: Rectangle 3">
            <a:extLst>
              <a:ext uri="{FF2B5EF4-FFF2-40B4-BE49-F238E27FC236}">
                <a16:creationId xmlns:a16="http://schemas.microsoft.com/office/drawing/2014/main" id="{1A18A022-84CB-4141-99EC-D84C7276915A}"/>
              </a:ext>
            </a:extLst>
          </p:cNvPr>
          <p:cNvSpPr/>
          <p:nvPr/>
        </p:nvSpPr>
        <p:spPr>
          <a:xfrm>
            <a:off x="567076" y="4096247"/>
            <a:ext cx="2247287" cy="1041655"/>
          </a:xfrm>
          <a:prstGeom prst="wedgeRectCallout">
            <a:avLst>
              <a:gd name="adj1" fmla="val 139386"/>
              <a:gd name="adj2" fmla="val 2845"/>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 lemon has gone greenie, greenie, greenie.  Israel</a:t>
            </a:r>
          </a:p>
        </p:txBody>
      </p:sp>
      <p:sp>
        <p:nvSpPr>
          <p:cNvPr id="8" name="Speech Bubble: Rectangle 3">
            <a:extLst>
              <a:ext uri="{FF2B5EF4-FFF2-40B4-BE49-F238E27FC236}">
                <a16:creationId xmlns:a16="http://schemas.microsoft.com/office/drawing/2014/main" id="{1A18A022-84CB-4141-99EC-D84C7276915A}"/>
              </a:ext>
            </a:extLst>
          </p:cNvPr>
          <p:cNvSpPr/>
          <p:nvPr/>
        </p:nvSpPr>
        <p:spPr>
          <a:xfrm>
            <a:off x="591093" y="1166331"/>
            <a:ext cx="2247287" cy="1041655"/>
          </a:xfrm>
          <a:prstGeom prst="wedgeRectCallout">
            <a:avLst>
              <a:gd name="adj1" fmla="val 139386"/>
              <a:gd name="adj2" fmla="val 2845"/>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The banana and apple have not changed colour.  </a:t>
            </a:r>
            <a:r>
              <a:rPr lang="en-GB" dirty="0" err="1"/>
              <a:t>Gabrianna</a:t>
            </a:r>
            <a:endParaRPr lang="en-GB" dirty="0"/>
          </a:p>
        </p:txBody>
      </p:sp>
      <p:sp>
        <p:nvSpPr>
          <p:cNvPr id="9" name="Speech Bubble: Rectangle 7">
            <a:extLst>
              <a:ext uri="{FF2B5EF4-FFF2-40B4-BE49-F238E27FC236}">
                <a16:creationId xmlns:a16="http://schemas.microsoft.com/office/drawing/2014/main" id="{AAE930FF-8E3E-4C21-9DB3-DD25EC1E845E}"/>
              </a:ext>
            </a:extLst>
          </p:cNvPr>
          <p:cNvSpPr/>
          <p:nvPr/>
        </p:nvSpPr>
        <p:spPr>
          <a:xfrm>
            <a:off x="9096110" y="755816"/>
            <a:ext cx="3095890" cy="1255355"/>
          </a:xfrm>
          <a:prstGeom prst="wedgeRectCallout">
            <a:avLst>
              <a:gd name="adj1" fmla="val -109306"/>
              <a:gd name="adj2" fmla="val 43891"/>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If you eat lemon you will get germs.  Hamza</a:t>
            </a:r>
          </a:p>
        </p:txBody>
      </p:sp>
      <p:sp>
        <p:nvSpPr>
          <p:cNvPr id="10" name="Speech Bubble: Rectangle 9">
            <a:extLst>
              <a:ext uri="{FF2B5EF4-FFF2-40B4-BE49-F238E27FC236}">
                <a16:creationId xmlns:a16="http://schemas.microsoft.com/office/drawing/2014/main" id="{59B0E8AB-9FFD-405D-AFDB-40859BD28F63}"/>
              </a:ext>
            </a:extLst>
          </p:cNvPr>
          <p:cNvSpPr/>
          <p:nvPr/>
        </p:nvSpPr>
        <p:spPr>
          <a:xfrm>
            <a:off x="8742275" y="2427198"/>
            <a:ext cx="3095890" cy="1010252"/>
          </a:xfrm>
          <a:prstGeom prst="wedgeRectCallout">
            <a:avLst>
              <a:gd name="adj1" fmla="val -83970"/>
              <a:gd name="adj2" fmla="val -41979"/>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You will have a tummy  ache if you eat the bad  fruit.  Adan</a:t>
            </a:r>
          </a:p>
        </p:txBody>
      </p:sp>
      <p:sp>
        <p:nvSpPr>
          <p:cNvPr id="11" name="Speech Bubble: Rectangle 13">
            <a:extLst>
              <a:ext uri="{FF2B5EF4-FFF2-40B4-BE49-F238E27FC236}">
                <a16:creationId xmlns:a16="http://schemas.microsoft.com/office/drawing/2014/main" id="{4F3EFF76-ECD4-4EB6-9389-50D594B7C5AD}"/>
              </a:ext>
            </a:extLst>
          </p:cNvPr>
          <p:cNvSpPr/>
          <p:nvPr/>
        </p:nvSpPr>
        <p:spPr>
          <a:xfrm>
            <a:off x="5215481" y="814690"/>
            <a:ext cx="1748160" cy="1255355"/>
          </a:xfrm>
          <a:prstGeom prst="wedgeRectCallout">
            <a:avLst>
              <a:gd name="adj1" fmla="val -16237"/>
              <a:gd name="adj2" fmla="val 82801"/>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It is yucky!! Albie</a:t>
            </a:r>
          </a:p>
        </p:txBody>
      </p:sp>
      <p:sp>
        <p:nvSpPr>
          <p:cNvPr id="12" name="Speech Bubble: Rectangle 9">
            <a:extLst>
              <a:ext uri="{FF2B5EF4-FFF2-40B4-BE49-F238E27FC236}">
                <a16:creationId xmlns:a16="http://schemas.microsoft.com/office/drawing/2014/main" id="{59B0E8AB-9FFD-405D-AFDB-40859BD28F63}"/>
              </a:ext>
            </a:extLst>
          </p:cNvPr>
          <p:cNvSpPr/>
          <p:nvPr/>
        </p:nvSpPr>
        <p:spPr>
          <a:xfrm>
            <a:off x="5325352" y="4765954"/>
            <a:ext cx="1807093" cy="1333466"/>
          </a:xfrm>
          <a:prstGeom prst="wedgeRectCallout">
            <a:avLst>
              <a:gd name="adj1" fmla="val -13138"/>
              <a:gd name="adj2" fmla="val -113572"/>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Eat the apple and banana, still good food.  Zaria</a:t>
            </a:r>
          </a:p>
        </p:txBody>
      </p:sp>
      <p:sp>
        <p:nvSpPr>
          <p:cNvPr id="13" name="Speech Bubble: Rectangle 9">
            <a:extLst>
              <a:ext uri="{FF2B5EF4-FFF2-40B4-BE49-F238E27FC236}">
                <a16:creationId xmlns:a16="http://schemas.microsoft.com/office/drawing/2014/main" id="{59B0E8AB-9FFD-405D-AFDB-40859BD28F63}"/>
              </a:ext>
            </a:extLst>
          </p:cNvPr>
          <p:cNvSpPr/>
          <p:nvPr/>
        </p:nvSpPr>
        <p:spPr>
          <a:xfrm>
            <a:off x="8868917" y="3606822"/>
            <a:ext cx="3095890" cy="1010252"/>
          </a:xfrm>
          <a:prstGeom prst="wedgeRectCallout">
            <a:avLst>
              <a:gd name="adj1" fmla="val -83970"/>
              <a:gd name="adj2" fmla="val -41979"/>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It is very smelly.  </a:t>
            </a:r>
            <a:r>
              <a:rPr lang="en-GB" dirty="0" err="1"/>
              <a:t>Haashim</a:t>
            </a:r>
            <a:endParaRPr lang="en-GB" dirty="0"/>
          </a:p>
        </p:txBody>
      </p:sp>
      <p:sp>
        <p:nvSpPr>
          <p:cNvPr id="14" name="Speech Bubble: Rectangle 3">
            <a:extLst>
              <a:ext uri="{FF2B5EF4-FFF2-40B4-BE49-F238E27FC236}">
                <a16:creationId xmlns:a16="http://schemas.microsoft.com/office/drawing/2014/main" id="{1A18A022-84CB-4141-99EC-D84C7276915A}"/>
              </a:ext>
            </a:extLst>
          </p:cNvPr>
          <p:cNvSpPr/>
          <p:nvPr/>
        </p:nvSpPr>
        <p:spPr>
          <a:xfrm>
            <a:off x="848265" y="5432687"/>
            <a:ext cx="2247287" cy="1041655"/>
          </a:xfrm>
          <a:prstGeom prst="wedgeRectCallout">
            <a:avLst>
              <a:gd name="adj1" fmla="val 139386"/>
              <a:gd name="adj2" fmla="val 2845"/>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Poo!! </a:t>
            </a:r>
            <a:r>
              <a:rPr lang="en-GB" dirty="0" err="1"/>
              <a:t>Ayoub</a:t>
            </a:r>
            <a:endParaRPr lang="en-GB" dirty="0"/>
          </a:p>
        </p:txBody>
      </p:sp>
    </p:spTree>
    <p:extLst>
      <p:ext uri="{BB962C8B-B14F-4D97-AF65-F5344CB8AC3E}">
        <p14:creationId xmlns:p14="http://schemas.microsoft.com/office/powerpoint/2010/main" val="2588112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6DAC9-18AF-4DFD-B052-D23ACC18D5E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7038458" y="382772"/>
            <a:ext cx="3625703" cy="2391088"/>
          </a:xfrm>
          <a:prstGeom prst="rect">
            <a:avLst/>
          </a:prstGeom>
        </p:spPr>
      </p:pic>
      <p:pic>
        <p:nvPicPr>
          <p:cNvPr id="5" name="Picture 4">
            <a:extLst>
              <a:ext uri="{FF2B5EF4-FFF2-40B4-BE49-F238E27FC236}">
                <a16:creationId xmlns:a16="http://schemas.microsoft.com/office/drawing/2014/main" id="{84C0F7DA-E42A-4EB0-98B7-5DAF251531C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4227918" y="382772"/>
            <a:ext cx="2555654" cy="2360566"/>
          </a:xfrm>
          <a:prstGeom prst="rect">
            <a:avLst/>
          </a:prstGeom>
        </p:spPr>
      </p:pic>
      <p:pic>
        <p:nvPicPr>
          <p:cNvPr id="7" name="Picture 6">
            <a:extLst>
              <a:ext uri="{FF2B5EF4-FFF2-40B4-BE49-F238E27FC236}">
                <a16:creationId xmlns:a16="http://schemas.microsoft.com/office/drawing/2014/main" id="{05E9354B-AC42-4501-B7EE-8A707A15337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5344513" y="4412512"/>
            <a:ext cx="6415448" cy="2062717"/>
          </a:xfrm>
          <a:prstGeom prst="rect">
            <a:avLst/>
          </a:prstGeom>
        </p:spPr>
      </p:pic>
      <p:pic>
        <p:nvPicPr>
          <p:cNvPr id="9" name="Picture 8">
            <a:extLst>
              <a:ext uri="{FF2B5EF4-FFF2-40B4-BE49-F238E27FC236}">
                <a16:creationId xmlns:a16="http://schemas.microsoft.com/office/drawing/2014/main" id="{97D7C998-B745-42C3-BE2F-57D02C9D50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330" y="382771"/>
            <a:ext cx="3625702" cy="2719277"/>
          </a:xfrm>
          <a:prstGeom prst="rect">
            <a:avLst/>
          </a:prstGeom>
        </p:spPr>
      </p:pic>
      <p:pic>
        <p:nvPicPr>
          <p:cNvPr id="11" name="Picture 10">
            <a:extLst>
              <a:ext uri="{FF2B5EF4-FFF2-40B4-BE49-F238E27FC236}">
                <a16:creationId xmlns:a16="http://schemas.microsoft.com/office/drawing/2014/main" id="{C3DC5DE6-25D0-4618-83C2-024FA49466E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2539069" y="3429000"/>
            <a:ext cx="2400021" cy="3099392"/>
          </a:xfrm>
          <a:prstGeom prst="rect">
            <a:avLst/>
          </a:prstGeom>
        </p:spPr>
      </p:pic>
      <p:pic>
        <p:nvPicPr>
          <p:cNvPr id="13" name="Picture 12">
            <a:extLst>
              <a:ext uri="{FF2B5EF4-FFF2-40B4-BE49-F238E27FC236}">
                <a16:creationId xmlns:a16="http://schemas.microsoft.com/office/drawing/2014/main" id="{2EA07E52-A6E8-428F-A83A-99CC7BD211A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8134259" y="2925121"/>
            <a:ext cx="3625702" cy="1336129"/>
          </a:xfrm>
          <a:prstGeom prst="rect">
            <a:avLst/>
          </a:prstGeom>
        </p:spPr>
      </p:pic>
      <p:sp>
        <p:nvSpPr>
          <p:cNvPr id="14" name="TextBox 13">
            <a:extLst>
              <a:ext uri="{FF2B5EF4-FFF2-40B4-BE49-F238E27FC236}">
                <a16:creationId xmlns:a16="http://schemas.microsoft.com/office/drawing/2014/main" id="{1FE608F8-5BF6-44B9-93A4-08939A46C6EB}"/>
              </a:ext>
            </a:extLst>
          </p:cNvPr>
          <p:cNvSpPr txBox="1"/>
          <p:nvPr/>
        </p:nvSpPr>
        <p:spPr>
          <a:xfrm>
            <a:off x="254565" y="3164681"/>
            <a:ext cx="2130826" cy="3139321"/>
          </a:xfrm>
          <a:prstGeom prst="rect">
            <a:avLst/>
          </a:prstGeom>
          <a:noFill/>
        </p:spPr>
        <p:txBody>
          <a:bodyPr wrap="square" rtlCol="0">
            <a:spAutoFit/>
          </a:bodyPr>
          <a:lstStyle/>
          <a:p>
            <a:r>
              <a:rPr lang="en-GB" dirty="0"/>
              <a:t>We went on a bat hunt!  We looked at the school from different perspectives and used language to think about where we should look, Could the bat be up, in, under, on top, next to?</a:t>
            </a:r>
          </a:p>
        </p:txBody>
      </p:sp>
      <p:pic>
        <p:nvPicPr>
          <p:cNvPr id="16" name="Picture 15">
            <a:extLst>
              <a:ext uri="{FF2B5EF4-FFF2-40B4-BE49-F238E27FC236}">
                <a16:creationId xmlns:a16="http://schemas.microsoft.com/office/drawing/2014/main" id="{51412EFF-C796-4DF3-9A99-A93E92A5143F}"/>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rot="776580">
            <a:off x="10058965" y="504278"/>
            <a:ext cx="1601404" cy="1070939"/>
          </a:xfrm>
          <a:prstGeom prst="rect">
            <a:avLst/>
          </a:prstGeom>
        </p:spPr>
      </p:pic>
      <p:pic>
        <p:nvPicPr>
          <p:cNvPr id="18" name="Picture 17">
            <a:extLst>
              <a:ext uri="{FF2B5EF4-FFF2-40B4-BE49-F238E27FC236}">
                <a16:creationId xmlns:a16="http://schemas.microsoft.com/office/drawing/2014/main" id="{C9A8B4F6-2844-4E48-A47E-18B613E87469}"/>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tretch>
            <a:fillRect/>
          </a:stretch>
        </p:blipFill>
        <p:spPr>
          <a:xfrm>
            <a:off x="5178158" y="2582765"/>
            <a:ext cx="1754116" cy="1754116"/>
          </a:xfrm>
          <a:prstGeom prst="rect">
            <a:avLst/>
          </a:prstGeom>
        </p:spPr>
      </p:pic>
      <p:sp>
        <p:nvSpPr>
          <p:cNvPr id="19" name="TextBox 18">
            <a:extLst>
              <a:ext uri="{FF2B5EF4-FFF2-40B4-BE49-F238E27FC236}">
                <a16:creationId xmlns:a16="http://schemas.microsoft.com/office/drawing/2014/main" id="{E8887EC9-B81C-4540-8D51-288C3625DE10}"/>
              </a:ext>
            </a:extLst>
          </p:cNvPr>
          <p:cNvSpPr txBox="1"/>
          <p:nvPr/>
        </p:nvSpPr>
        <p:spPr>
          <a:xfrm>
            <a:off x="8134259" y="4220523"/>
            <a:ext cx="2590805" cy="369332"/>
          </a:xfrm>
          <a:prstGeom prst="rect">
            <a:avLst/>
          </a:prstGeom>
          <a:noFill/>
        </p:spPr>
        <p:txBody>
          <a:bodyPr wrap="square" rtlCol="0">
            <a:spAutoFit/>
          </a:bodyPr>
          <a:lstStyle/>
          <a:p>
            <a:r>
              <a:rPr lang="en-GB" sz="900">
                <a:hlinkClick r:id="rId11" tooltip="https://www.deviantart.com/mirveka/art/Cartoon-Bat-711588329"/>
              </a:rPr>
              <a:t>This Photo</a:t>
            </a:r>
            <a:r>
              <a:rPr lang="en-GB" sz="900"/>
              <a:t> by Unknown Author is licensed under </a:t>
            </a:r>
            <a:r>
              <a:rPr lang="en-GB" sz="900">
                <a:hlinkClick r:id="rId12" tooltip="https://creativecommons.org/licenses/by-nc-nd/3.0/"/>
              </a:rPr>
              <a:t>CC BY-NC-ND</a:t>
            </a:r>
            <a:endParaRPr lang="en-GB" sz="900"/>
          </a:p>
        </p:txBody>
      </p:sp>
    </p:spTree>
    <p:extLst>
      <p:ext uri="{BB962C8B-B14F-4D97-AF65-F5344CB8AC3E}">
        <p14:creationId xmlns:p14="http://schemas.microsoft.com/office/powerpoint/2010/main" val="2679329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D5D6F-F2E9-412B-A37D-2D83FCD367B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8470901" y="363478"/>
            <a:ext cx="3118588" cy="1935125"/>
          </a:xfrm>
          <a:prstGeom prst="rect">
            <a:avLst/>
          </a:prstGeom>
        </p:spPr>
      </p:pic>
      <p:pic>
        <p:nvPicPr>
          <p:cNvPr id="5" name="Picture 4">
            <a:extLst>
              <a:ext uri="{FF2B5EF4-FFF2-40B4-BE49-F238E27FC236}">
                <a16:creationId xmlns:a16="http://schemas.microsoft.com/office/drawing/2014/main" id="{02D21A45-3F2B-4E4E-9296-667068082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1" y="318977"/>
            <a:ext cx="3429000" cy="2571750"/>
          </a:xfrm>
          <a:prstGeom prst="rect">
            <a:avLst/>
          </a:prstGeom>
        </p:spPr>
      </p:pic>
      <p:pic>
        <p:nvPicPr>
          <p:cNvPr id="9" name="Picture 8">
            <a:extLst>
              <a:ext uri="{FF2B5EF4-FFF2-40B4-BE49-F238E27FC236}">
                <a16:creationId xmlns:a16="http://schemas.microsoft.com/office/drawing/2014/main" id="{60A3B42A-900D-4C67-BE09-B8F4AC08CC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540292" y="645600"/>
            <a:ext cx="2612972" cy="1959729"/>
          </a:xfrm>
          <a:prstGeom prst="rect">
            <a:avLst/>
          </a:prstGeom>
        </p:spPr>
      </p:pic>
      <p:pic>
        <p:nvPicPr>
          <p:cNvPr id="11" name="Picture 10">
            <a:extLst>
              <a:ext uri="{FF2B5EF4-FFF2-40B4-BE49-F238E27FC236}">
                <a16:creationId xmlns:a16="http://schemas.microsoft.com/office/drawing/2014/main" id="{CC0A4CE7-F38B-469C-A3FA-7E2755BCEE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304698" y="2711132"/>
            <a:ext cx="1673054" cy="1254791"/>
          </a:xfrm>
          <a:prstGeom prst="rect">
            <a:avLst/>
          </a:prstGeom>
        </p:spPr>
      </p:pic>
      <p:pic>
        <p:nvPicPr>
          <p:cNvPr id="13" name="Picture 12">
            <a:extLst>
              <a:ext uri="{FF2B5EF4-FFF2-40B4-BE49-F238E27FC236}">
                <a16:creationId xmlns:a16="http://schemas.microsoft.com/office/drawing/2014/main" id="{1261DCBE-4C28-4FE7-BBAA-1B7D0A1039C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16200000">
            <a:off x="801332" y="2515572"/>
            <a:ext cx="2612974" cy="3761982"/>
          </a:xfrm>
          <a:prstGeom prst="rect">
            <a:avLst/>
          </a:prstGeom>
        </p:spPr>
      </p:pic>
      <p:pic>
        <p:nvPicPr>
          <p:cNvPr id="15" name="Picture 14">
            <a:extLst>
              <a:ext uri="{FF2B5EF4-FFF2-40B4-BE49-F238E27FC236}">
                <a16:creationId xmlns:a16="http://schemas.microsoft.com/office/drawing/2014/main" id="{AB624F3A-E7E8-4C3F-8CDE-6787EA1F0CA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5972455" y="363478"/>
            <a:ext cx="2302238" cy="1316465"/>
          </a:xfrm>
          <a:prstGeom prst="rect">
            <a:avLst/>
          </a:prstGeom>
        </p:spPr>
      </p:pic>
      <p:pic>
        <p:nvPicPr>
          <p:cNvPr id="19" name="Picture 18">
            <a:extLst>
              <a:ext uri="{FF2B5EF4-FFF2-40B4-BE49-F238E27FC236}">
                <a16:creationId xmlns:a16="http://schemas.microsoft.com/office/drawing/2014/main" id="{67ABBFB9-1F1C-45D0-9A08-8013B8D49C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2455" y="1923164"/>
            <a:ext cx="2230737" cy="1673053"/>
          </a:xfrm>
          <a:prstGeom prst="rect">
            <a:avLst/>
          </a:prstGeom>
        </p:spPr>
      </p:pic>
      <p:pic>
        <p:nvPicPr>
          <p:cNvPr id="21" name="Picture 20">
            <a:extLst>
              <a:ext uri="{FF2B5EF4-FFF2-40B4-BE49-F238E27FC236}">
                <a16:creationId xmlns:a16="http://schemas.microsoft.com/office/drawing/2014/main" id="{1426A4FA-4249-4C75-9CB1-E4294B8AF9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7156" y="3926050"/>
            <a:ext cx="3437688" cy="2578266"/>
          </a:xfrm>
          <a:prstGeom prst="rect">
            <a:avLst/>
          </a:prstGeom>
        </p:spPr>
      </p:pic>
      <p:pic>
        <p:nvPicPr>
          <p:cNvPr id="25" name="Picture 24">
            <a:extLst>
              <a:ext uri="{FF2B5EF4-FFF2-40B4-BE49-F238E27FC236}">
                <a16:creationId xmlns:a16="http://schemas.microsoft.com/office/drawing/2014/main" id="{2D5E7F7D-2742-4E59-81F2-121855FC4DD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8470901" y="2420876"/>
            <a:ext cx="1770213" cy="1673052"/>
          </a:xfrm>
          <a:prstGeom prst="rect">
            <a:avLst/>
          </a:prstGeom>
        </p:spPr>
      </p:pic>
      <p:pic>
        <p:nvPicPr>
          <p:cNvPr id="27" name="Picture 26">
            <a:extLst>
              <a:ext uri="{FF2B5EF4-FFF2-40B4-BE49-F238E27FC236}">
                <a16:creationId xmlns:a16="http://schemas.microsoft.com/office/drawing/2014/main" id="{96A4EF80-B207-4618-9A1C-F30C6C154D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575" y="4437125"/>
            <a:ext cx="2862697" cy="2147023"/>
          </a:xfrm>
          <a:prstGeom prst="rect">
            <a:avLst/>
          </a:prstGeom>
        </p:spPr>
      </p:pic>
      <p:sp>
        <p:nvSpPr>
          <p:cNvPr id="28" name="TextBox 27">
            <a:extLst>
              <a:ext uri="{FF2B5EF4-FFF2-40B4-BE49-F238E27FC236}">
                <a16:creationId xmlns:a16="http://schemas.microsoft.com/office/drawing/2014/main" id="{20D84CE8-D50C-4D3E-BC50-CF6505BBBE31}"/>
              </a:ext>
            </a:extLst>
          </p:cNvPr>
          <p:cNvSpPr txBox="1"/>
          <p:nvPr/>
        </p:nvSpPr>
        <p:spPr>
          <a:xfrm>
            <a:off x="4187687" y="3090076"/>
            <a:ext cx="1338470" cy="646331"/>
          </a:xfrm>
          <a:prstGeom prst="rect">
            <a:avLst/>
          </a:prstGeom>
          <a:noFill/>
        </p:spPr>
        <p:txBody>
          <a:bodyPr wrap="square" rtlCol="0">
            <a:spAutoFit/>
          </a:bodyPr>
          <a:lstStyle/>
          <a:p>
            <a:r>
              <a:rPr lang="en-GB" dirty="0"/>
              <a:t>We found a bat box!</a:t>
            </a:r>
          </a:p>
        </p:txBody>
      </p:sp>
      <p:sp>
        <p:nvSpPr>
          <p:cNvPr id="29" name="TextBox 28">
            <a:extLst>
              <a:ext uri="{FF2B5EF4-FFF2-40B4-BE49-F238E27FC236}">
                <a16:creationId xmlns:a16="http://schemas.microsoft.com/office/drawing/2014/main" id="{DC950774-F8FC-41AD-9335-53D2EFE39717}"/>
              </a:ext>
            </a:extLst>
          </p:cNvPr>
          <p:cNvSpPr txBox="1"/>
          <p:nvPr/>
        </p:nvSpPr>
        <p:spPr>
          <a:xfrm>
            <a:off x="226827" y="5923722"/>
            <a:ext cx="3640086" cy="646331"/>
          </a:xfrm>
          <a:prstGeom prst="rect">
            <a:avLst/>
          </a:prstGeom>
          <a:noFill/>
        </p:spPr>
        <p:txBody>
          <a:bodyPr wrap="square" rtlCol="0">
            <a:spAutoFit/>
          </a:bodyPr>
          <a:lstStyle/>
          <a:p>
            <a:r>
              <a:rPr lang="en-GB" dirty="0"/>
              <a:t>We found some fruit…..and then we found the bat!</a:t>
            </a:r>
          </a:p>
        </p:txBody>
      </p:sp>
    </p:spTree>
    <p:extLst>
      <p:ext uri="{BB962C8B-B14F-4D97-AF65-F5344CB8AC3E}">
        <p14:creationId xmlns:p14="http://schemas.microsoft.com/office/powerpoint/2010/main" val="3875874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443</Words>
  <Application>Microsoft Office PowerPoint</Application>
  <PresentationFormat>Widescreen</PresentationFormat>
  <Paragraphs>41</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We have been learning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have been learning about….</dc:title>
  <dc:creator>Barbara Dickey</dc:creator>
  <cp:lastModifiedBy>Barbara Dickey</cp:lastModifiedBy>
  <cp:revision>22</cp:revision>
  <dcterms:created xsi:type="dcterms:W3CDTF">2021-11-17T06:50:06Z</dcterms:created>
  <dcterms:modified xsi:type="dcterms:W3CDTF">2021-11-23T16:51:37Z</dcterms:modified>
</cp:coreProperties>
</file>